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Default Extension="gif" ContentType="image/gif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260" r:id="rId3"/>
    <p:sldId id="297" r:id="rId4"/>
    <p:sldId id="298" r:id="rId5"/>
    <p:sldId id="293" r:id="rId6"/>
    <p:sldId id="299" r:id="rId7"/>
    <p:sldId id="301" r:id="rId8"/>
    <p:sldId id="300" r:id="rId9"/>
    <p:sldId id="292" r:id="rId10"/>
    <p:sldId id="304" r:id="rId11"/>
    <p:sldId id="305" r:id="rId12"/>
    <p:sldId id="302" r:id="rId13"/>
    <p:sldId id="312" r:id="rId14"/>
    <p:sldId id="303" r:id="rId15"/>
    <p:sldId id="308" r:id="rId16"/>
    <p:sldId id="310" r:id="rId17"/>
    <p:sldId id="311" r:id="rId18"/>
    <p:sldId id="307" r:id="rId19"/>
    <p:sldId id="306" r:id="rId20"/>
    <p:sldId id="340" r:id="rId21"/>
    <p:sldId id="261" r:id="rId22"/>
    <p:sldId id="341" r:id="rId23"/>
    <p:sldId id="342" r:id="rId24"/>
    <p:sldId id="316" r:id="rId25"/>
    <p:sldId id="270" r:id="rId26"/>
    <p:sldId id="317" r:id="rId27"/>
    <p:sldId id="326" r:id="rId28"/>
    <p:sldId id="327" r:id="rId29"/>
    <p:sldId id="328" r:id="rId30"/>
    <p:sldId id="319" r:id="rId31"/>
    <p:sldId id="321" r:id="rId32"/>
    <p:sldId id="329" r:id="rId33"/>
    <p:sldId id="331" r:id="rId34"/>
    <p:sldId id="325" r:id="rId35"/>
    <p:sldId id="276" r:id="rId36"/>
    <p:sldId id="336" r:id="rId37"/>
    <p:sldId id="333" r:id="rId38"/>
    <p:sldId id="334" r:id="rId39"/>
    <p:sldId id="335" r:id="rId40"/>
    <p:sldId id="318" r:id="rId41"/>
    <p:sldId id="322" r:id="rId42"/>
    <p:sldId id="320" r:id="rId43"/>
    <p:sldId id="323" r:id="rId44"/>
    <p:sldId id="339" r:id="rId45"/>
    <p:sldId id="291" r:id="rId46"/>
  </p:sldIdLst>
  <p:sldSz cx="9144000" cy="6858000" type="screen4x3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CC"/>
    <a:srgbClr val="99FF99"/>
    <a:srgbClr val="99FF66"/>
    <a:srgbClr val="FFCCFF"/>
    <a:srgbClr val="FF0101"/>
    <a:srgbClr val="A50021"/>
    <a:srgbClr val="4D4D4D"/>
    <a:srgbClr val="000032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5" autoAdjust="0"/>
    <p:restoredTop sz="94348" autoAdjust="0"/>
  </p:normalViewPr>
  <p:slideViewPr>
    <p:cSldViewPr snapToGrid="0">
      <p:cViewPr varScale="1">
        <p:scale>
          <a:sx n="86" d="100"/>
          <a:sy n="86" d="100"/>
        </p:scale>
        <p:origin x="-1092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-2790" y="-108"/>
      </p:cViewPr>
      <p:guideLst>
        <p:guide orient="horz" pos="2880"/>
        <p:guide pos="2160"/>
      </p:guideLst>
    </p:cSldViewPr>
  </p:notesViewPr>
  <p:gridSpacing cx="234086400" cy="2340864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2897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zh-CN"/>
          </a:p>
        </p:txBody>
      </p:sp>
      <p:sp>
        <p:nvSpPr>
          <p:cNvPr id="2897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897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2897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2897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40FAF0E-5ED4-4344-ABF6-9B8AB4A8D01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bpagetest.org/result/101018_8D22/1/details/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pussinboots/27771398/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pussinboots/27771398/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惊魂的晚高峰后，我们检查发现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其实页面内容随着旺铺装修功能的推广，大小已经比之前增长了很多，系统能支撑的</a:t>
            </a:r>
            <a:r>
              <a:rPr lang="en-US" altLang="zh-CN" dirty="0" err="1" smtClean="0"/>
              <a:t>qps</a:t>
            </a:r>
            <a:r>
              <a:rPr lang="zh-CN" altLang="en-US" dirty="0" smtClean="0"/>
              <a:t>在下降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另外，当天的流量上涨，从下午其实就开始了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这些都是因为监控的缺失，本来是可以提前做好准备的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所以，我们决定第一个要做的事情是，先了解情况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通过数据采集，我们分析出一次请求的时间都花费在哪里？然后重点优化关键路径</a:t>
            </a:r>
            <a:endParaRPr lang="en-US" altLang="zh-CN" dirty="0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10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接下来，我们在服务端通过</a:t>
            </a:r>
            <a:r>
              <a:rPr lang="en-US" altLang="zh-CN" dirty="0" smtClean="0"/>
              <a:t>Profile</a:t>
            </a:r>
            <a:r>
              <a:rPr lang="zh-CN" altLang="en-US" dirty="0" smtClean="0"/>
              <a:t>手段，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采集到每个类的每个方法的执行次数和平均执行时间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重点去优化哪些热点代码</a:t>
            </a:r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11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同时，开发了切合实际情况的监控系统，并把可监控性，作为重要的非功能需求，加到系统设计、开发中去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我已经养成了一个习惯，每天上班打开电脑，先看一下监控系统发送过来的昨天系统运行日报，屏幕上是一部分截图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看哪里有瓶颈或者风险，从报警到预警</a:t>
            </a:r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12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同时，我们分析商品的访问频率，模板更新频率、用户访问习惯等等数据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为后续的优化措施提供数据支持</a:t>
            </a:r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13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服务端上的优化措施，大致可以总结为下面几点：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Cache</a:t>
            </a:r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简化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异步化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容灾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接下来分别对这四点进行介绍</a:t>
            </a:r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14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Cache</a:t>
            </a:r>
            <a:r>
              <a:rPr lang="zh-CN" altLang="en-US" dirty="0" smtClean="0"/>
              <a:t>基本是每个网站提升性能都会采用的手段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我们也不例外，在商品详情系统中大量采用，有本机</a:t>
            </a:r>
            <a:r>
              <a:rPr lang="en-US" altLang="zh-CN" dirty="0" err="1" smtClean="0"/>
              <a:t>JVMCache</a:t>
            </a:r>
            <a:r>
              <a:rPr lang="zh-CN" altLang="en-US" dirty="0" smtClean="0"/>
              <a:t>、集中式的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CDNCache</a:t>
            </a:r>
            <a:r>
              <a:rPr lang="zh-CN" altLang="en-US" dirty="0" smtClean="0"/>
              <a:t>、客户端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等等，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其中集中式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采用的是</a:t>
            </a:r>
            <a:r>
              <a:rPr lang="en-US" altLang="zh-CN" dirty="0" err="1" smtClean="0"/>
              <a:t>Tair</a:t>
            </a:r>
            <a:r>
              <a:rPr lang="zh-CN" altLang="en-US" dirty="0" smtClean="0"/>
              <a:t>，淘宝自主研发的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系统，现在已经开源，大家可以在</a:t>
            </a:r>
            <a:r>
              <a:rPr lang="en-US" altLang="zh-CN" dirty="0" smtClean="0"/>
              <a:t>code.taobao.org</a:t>
            </a:r>
            <a:r>
              <a:rPr lang="zh-CN" altLang="en-US" dirty="0" smtClean="0"/>
              <a:t>上访问到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在提升命中率方法上，根据数据分析，把部分更新操作进行</a:t>
            </a:r>
            <a:r>
              <a:rPr lang="en-US" altLang="zh-CN" dirty="0" smtClean="0"/>
              <a:t>put</a:t>
            </a:r>
            <a:r>
              <a:rPr lang="zh-CN" altLang="en-US" dirty="0" smtClean="0"/>
              <a:t>、而部分操作只是失效，这样命中率有了较大的提升，而成本又不会太高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当系统建立在大量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之上的时候，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的可靠性显得尤为重要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一方面，后端的存储，例如数据库，需要有洪流保护，设定阀值，避免让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失效后的大量请求冲击导致的</a:t>
            </a:r>
            <a:r>
              <a:rPr lang="en-US" altLang="zh-CN" dirty="0" smtClean="0"/>
              <a:t>Down</a:t>
            </a:r>
            <a:r>
              <a:rPr lang="zh-CN" altLang="en-US" dirty="0" smtClean="0"/>
              <a:t>机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另一方面，数据预热，让系统能快速恢复；这块还需要进一步完善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err="1" smtClean="0"/>
              <a:t>ShareMemory</a:t>
            </a:r>
            <a:r>
              <a:rPr lang="zh-CN" altLang="en-US" dirty="0" smtClean="0"/>
              <a:t>、双机房容灾</a:t>
            </a:r>
            <a:r>
              <a:rPr lang="en-US" altLang="zh-CN" dirty="0" smtClean="0"/>
              <a:t>/</a:t>
            </a:r>
            <a:r>
              <a:rPr lang="zh-CN" altLang="en-US" dirty="0" smtClean="0"/>
              <a:t>切换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err="1" smtClean="0"/>
              <a:t>Tair</a:t>
            </a:r>
            <a:r>
              <a:rPr lang="zh-CN" altLang="en-US" dirty="0" smtClean="0"/>
              <a:t>，淘宝自主研发</a:t>
            </a:r>
            <a:r>
              <a:rPr lang="en-US" altLang="zh-CN" dirty="0" smtClean="0"/>
              <a:t>Cache</a:t>
            </a:r>
            <a:r>
              <a:rPr lang="zh-CN" altLang="en-US" dirty="0" smtClean="0"/>
              <a:t>系统，开源地址：</a:t>
            </a:r>
            <a:r>
              <a:rPr lang="en-US" altLang="zh-CN" dirty="0" smtClean="0"/>
              <a:t>http://code.taobao.org/project/view/2/</a:t>
            </a:r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Cache </a:t>
            </a:r>
            <a:r>
              <a:rPr lang="zh-CN" altLang="en-US" dirty="0" smtClean="0"/>
              <a:t>的序列化统一</a:t>
            </a:r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15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简化，简单就是美</a:t>
            </a: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可以简化的东西很多，这里列举几点效果还不错的：</a:t>
            </a: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1</a:t>
            </a:r>
            <a:r>
              <a:rPr lang="zh-CN" altLang="en-US" dirty="0" smtClean="0"/>
              <a:t>、简化系统结构</a:t>
            </a: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   </a:t>
            </a:r>
            <a:r>
              <a:rPr lang="zh-CN" altLang="en-US" baseline="0" dirty="0" smtClean="0"/>
              <a:t>经过前几年的发展和改造，淘宝系统内部已经是较好的服务化</a:t>
            </a:r>
            <a:endParaRPr lang="en-US" altLang="zh-CN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   </a:t>
            </a:r>
            <a:r>
              <a:rPr lang="zh-CN" altLang="en-US" baseline="0" dirty="0" smtClean="0"/>
              <a:t>服务化在维护性、开发效率上，起到了很大的作用</a:t>
            </a:r>
            <a:endParaRPr lang="en-US" altLang="zh-CN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   </a:t>
            </a:r>
            <a:r>
              <a:rPr lang="zh-CN" altLang="en-US" baseline="0" dirty="0" smtClean="0"/>
              <a:t>详情页面作为商品及相关信息的集中展台，需要调用很多服务来获取信息</a:t>
            </a:r>
            <a:endParaRPr lang="en-US" altLang="zh-CN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   </a:t>
            </a:r>
            <a:r>
              <a:rPr lang="zh-CN" altLang="en-US" baseline="0" dirty="0" smtClean="0"/>
              <a:t>依赖的服务系统很多，而这些系统的性能、稳定性也直接影响了本身的性能、稳定性，路径太长，防不胜防</a:t>
            </a:r>
            <a:endParaRPr lang="en-US" altLang="zh-CN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   </a:t>
            </a:r>
            <a:r>
              <a:rPr lang="zh-CN" altLang="en-US" baseline="0" dirty="0" smtClean="0"/>
              <a:t>解决办法是，通过简单、无太多业务逻辑的</a:t>
            </a:r>
            <a:r>
              <a:rPr lang="en-US" altLang="zh-CN" baseline="0" dirty="0" err="1" smtClean="0"/>
              <a:t>Tair</a:t>
            </a:r>
            <a:r>
              <a:rPr lang="zh-CN" altLang="en-US" baseline="0" dirty="0" smtClean="0"/>
              <a:t>做数据交换，避免了过多的远程服务调用</a:t>
            </a:r>
            <a:endParaRPr lang="en-US" altLang="zh-CN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2</a:t>
            </a:r>
            <a:r>
              <a:rPr lang="zh-CN" altLang="en-US" baseline="0" dirty="0" smtClean="0"/>
              <a:t>、简化内容</a:t>
            </a:r>
            <a:endParaRPr lang="en-US" altLang="zh-CN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   </a:t>
            </a:r>
            <a:r>
              <a:rPr lang="zh-CN" altLang="en-US" baseline="0" dirty="0" smtClean="0"/>
              <a:t>减少</a:t>
            </a:r>
            <a:r>
              <a:rPr lang="en-US" altLang="zh-CN" baseline="0" dirty="0" smtClean="0"/>
              <a:t>Cookie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   </a:t>
            </a:r>
            <a:r>
              <a:rPr lang="zh-CN" altLang="en-US" baseline="0" dirty="0" smtClean="0"/>
              <a:t>去掉</a:t>
            </a:r>
            <a:r>
              <a:rPr lang="en-US" altLang="zh-CN" baseline="0" dirty="0" smtClean="0"/>
              <a:t>HTML</a:t>
            </a:r>
            <a:r>
              <a:rPr lang="zh-CN" altLang="en-US" baseline="0" dirty="0" smtClean="0"/>
              <a:t>中的多余部分，例如一些空格、注释等，这点看上去不是很起眼，但效果是比较明显的</a:t>
            </a:r>
            <a:endParaRPr lang="en-US" altLang="zh-CN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3</a:t>
            </a:r>
            <a:r>
              <a:rPr lang="zh-CN" altLang="en-US" baseline="0" dirty="0" smtClean="0"/>
              <a:t>、简化布局，去掉太复杂的</a:t>
            </a:r>
            <a:r>
              <a:rPr lang="en-US" altLang="zh-CN" baseline="0" dirty="0" smtClean="0"/>
              <a:t>DOM</a:t>
            </a:r>
            <a:r>
              <a:rPr lang="zh-CN" altLang="en-US" baseline="0" dirty="0" smtClean="0"/>
              <a:t>结构，提升输出及渲染效率</a:t>
            </a:r>
            <a:endParaRPr lang="en-US" altLang="zh-CN" dirty="0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16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异步化，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策略是，先是把页面中首屏关键内容先输出，之后再输出其它内容，或者等用户拖动上下滚动条的时候再加载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这样，对性能及可用性都有好处：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首先是，降低首次输出内容大小，浏览器提前渲染，用户就能看到主要内容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然后，降低服务端的耦合，简化依赖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当然有利也有弊，异步化会增加浏览器的请求数，增加流量开销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另外客户端变得复杂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需要根据采集的数据，做一定的取舍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Fast the First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浏览器、服务器、带宽等资源是有限的，在资源有限的情况下，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优先处理重要业务、最早呈现用户最为关注的内容尤为重要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异步是为了解除依赖和对资源访问做精细控制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异步化是实现对主请求内容做大规模缩减的最有效途径，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HTML</a:t>
            </a:r>
            <a:r>
              <a:rPr lang="zh-CN" altLang="en-US" dirty="0" smtClean="0"/>
              <a:t>的量和带宽以及用户离服务器的距离决定了网络上的耗时，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因为用户带宽是有限的，所以必须降低主请求的</a:t>
            </a:r>
            <a:r>
              <a:rPr lang="en-US" altLang="zh-CN" dirty="0" smtClean="0"/>
              <a:t>HTML</a:t>
            </a:r>
            <a:r>
              <a:rPr lang="zh-CN" altLang="en-US" dirty="0" smtClean="0"/>
              <a:t>量。</a:t>
            </a:r>
            <a:endParaRPr lang="en-US" altLang="zh-CN" dirty="0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17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当系统到达一定规模，理论上会出现的问题，都可能会碰到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另外一方面，系统在完善，意外的情况也是会发生的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所以需要有容灾、应急措施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这里介绍几点我们做过的：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1</a:t>
            </a:r>
            <a:r>
              <a:rPr lang="zh-CN" altLang="en-US" dirty="0" smtClean="0"/>
              <a:t>、加机器，这个比较土，也会被人家挑战，靠堆机器来解决，但关键时刻还是挺管用的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baseline="0" dirty="0" smtClean="0"/>
              <a:t>   </a:t>
            </a:r>
            <a:r>
              <a:rPr lang="zh-CN" altLang="en-US" baseline="0" dirty="0" smtClean="0"/>
              <a:t>应用能水平扩展，数据库连接池是个问题，我们这个页面的解决办法是不直接依赖数据库</a:t>
            </a:r>
            <a:endParaRPr lang="en-US" altLang="zh-CN" baseline="0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baseline="0" dirty="0" smtClean="0"/>
              <a:t>   </a:t>
            </a:r>
            <a:r>
              <a:rPr lang="zh-CN" altLang="en-US" baseline="0" dirty="0" smtClean="0"/>
              <a:t>要有预备的</a:t>
            </a:r>
            <a:r>
              <a:rPr lang="en-US" altLang="zh-CN" baseline="0" dirty="0" smtClean="0"/>
              <a:t>Buffer</a:t>
            </a:r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2</a:t>
            </a:r>
            <a:r>
              <a:rPr lang="zh-CN" altLang="en-US" dirty="0" smtClean="0"/>
              <a:t>、降级、隔离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baseline="0" dirty="0" smtClean="0"/>
              <a:t>    </a:t>
            </a:r>
            <a:r>
              <a:rPr lang="zh-CN" altLang="en-US" baseline="0" dirty="0" smtClean="0"/>
              <a:t>对主、次资源访问在线程分配上进行隔离，能动态调配及开关</a:t>
            </a:r>
            <a:endParaRPr lang="en-US" altLang="zh-CN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    </a:t>
            </a:r>
            <a:r>
              <a:rPr lang="zh-CN" altLang="en-US" baseline="0" dirty="0" smtClean="0"/>
              <a:t>我们今年还把商品数据库，从</a:t>
            </a:r>
            <a:r>
              <a:rPr lang="en-US" altLang="zh-CN" baseline="0" dirty="0" smtClean="0"/>
              <a:t>2</a:t>
            </a:r>
            <a:r>
              <a:rPr lang="zh-CN" altLang="en-US" baseline="0" dirty="0" smtClean="0"/>
              <a:t>个分到了</a:t>
            </a:r>
            <a:r>
              <a:rPr lang="en-US" altLang="zh-CN" baseline="0" dirty="0" smtClean="0"/>
              <a:t>16</a:t>
            </a:r>
            <a:r>
              <a:rPr lang="zh-CN" altLang="en-US" baseline="0" dirty="0" smtClean="0"/>
              <a:t>个，还有设定隔离措施，不要让单个的库故障，导致全部的不可用</a:t>
            </a:r>
            <a:endParaRPr lang="en-US" altLang="zh-CN" baseline="0" dirty="0" smtClean="0"/>
          </a:p>
          <a:p>
            <a:pPr eaLnBrk="1" hangingPunct="1">
              <a:spcBef>
                <a:spcPct val="0"/>
              </a:spcBef>
            </a:pPr>
            <a:endParaRPr lang="en-US" altLang="zh-CN" baseline="0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3</a:t>
            </a:r>
            <a:r>
              <a:rPr lang="zh-CN" altLang="en-US" dirty="0" smtClean="0"/>
              <a:t>、保护模块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baseline="0" dirty="0" smtClean="0"/>
              <a:t>    </a:t>
            </a:r>
            <a:r>
              <a:rPr lang="zh-CN" altLang="en-US" baseline="0" dirty="0" smtClean="0"/>
              <a:t>当请求积压、</a:t>
            </a:r>
            <a:r>
              <a:rPr lang="en-US" altLang="zh-CN" baseline="0" dirty="0" smtClean="0"/>
              <a:t>Load</a:t>
            </a:r>
            <a:r>
              <a:rPr lang="zh-CN" altLang="en-US" baseline="0" dirty="0" smtClean="0"/>
              <a:t>过高时，丢弃部分请求，提示用户稍后再试，保证能提供正常范围内的服务能力</a:t>
            </a:r>
            <a:endParaRPr lang="en-US" altLang="zh-CN" baseline="0" dirty="0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18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容灾，更多是从可用性考虑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其中，容量规划：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通过采集系统运行数据，压测数据，建立能力模型，计算系统的余量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并以此来制定扩容、升级计划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目标是使系统始终保持</a:t>
            </a:r>
            <a:r>
              <a:rPr lang="en-US" altLang="zh-CN" dirty="0" smtClean="0"/>
              <a:t>100%</a:t>
            </a:r>
            <a:r>
              <a:rPr lang="zh-CN" altLang="en-US" dirty="0" smtClean="0"/>
              <a:t>以上的余量，</a:t>
            </a:r>
            <a:r>
              <a:rPr lang="zh-CN" altLang="en-US" smtClean="0"/>
              <a:t>以应对突然到来的流量高峰</a:t>
            </a:r>
            <a:endParaRPr lang="zh-CN" altLang="en-US" dirty="0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19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接下来的优化措施都是在商品详情页面上做的</a:t>
            </a:r>
            <a:endParaRPr lang="en-US" altLang="zh-CN" dirty="0" smtClean="0"/>
          </a:p>
          <a:p>
            <a:r>
              <a:rPr lang="zh-CN" altLang="en-US" dirty="0" smtClean="0"/>
              <a:t>所以在开始，先对这个页面做一个简单的介绍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这里总结一下，在详情页面服务端优化的一些经验</a:t>
            </a:r>
            <a:endParaRPr lang="en-US" altLang="zh-CN" smtClean="0"/>
          </a:p>
          <a:p>
            <a:pPr eaLnBrk="1" hangingPunct="1">
              <a:spcBef>
                <a:spcPct val="0"/>
              </a:spcBef>
            </a:pPr>
            <a:endParaRPr lang="en-US" altLang="zh-CN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经过这些优化措施，服务端的响应时间，从之前的</a:t>
            </a:r>
            <a:r>
              <a:rPr lang="en-US" altLang="zh-CN" dirty="0" smtClean="0"/>
              <a:t>100</a:t>
            </a:r>
            <a:r>
              <a:rPr lang="zh-CN" altLang="en-US" dirty="0" smtClean="0"/>
              <a:t>多毫秒，减少到现在的</a:t>
            </a:r>
            <a:r>
              <a:rPr lang="en-US" altLang="zh-CN" dirty="0" smtClean="0"/>
              <a:t>30</a:t>
            </a:r>
            <a:r>
              <a:rPr lang="zh-CN" altLang="en-US" dirty="0" smtClean="0"/>
              <a:t>多毫秒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用户下载页面的时间，也有了较大的提升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现在我们也还在进行很多的优化措施，期望把服务端响应时间变得更短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当然从</a:t>
            </a:r>
            <a:r>
              <a:rPr lang="en-US" altLang="zh-CN" dirty="0" smtClean="0"/>
              <a:t>30</a:t>
            </a:r>
            <a:r>
              <a:rPr lang="zh-CN" altLang="en-US" dirty="0" smtClean="0"/>
              <a:t>毫秒变成</a:t>
            </a:r>
            <a:r>
              <a:rPr lang="en-US" altLang="zh-CN" dirty="0" smtClean="0"/>
              <a:t>10</a:t>
            </a:r>
            <a:r>
              <a:rPr lang="zh-CN" altLang="en-US" dirty="0" smtClean="0"/>
              <a:t>个毫秒，最终用户在浏览器上不会有什么大的感觉，但对系统的稳定性是有好处的。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好的，前半部分的介绍到这里，下面有请玉伯给大家做前端优化的分享。</a:t>
            </a:r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20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我叫玉伯，非常高兴能在这里跟大家分享。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smtClean="0"/>
              <a:t>谈到前端优化，大家是否立刻想到</a:t>
            </a:r>
            <a:r>
              <a:rPr lang="zh-CN" altLang="en-US" baseline="0" smtClean="0"/>
              <a:t> </a:t>
            </a:r>
            <a:r>
              <a:rPr lang="en-US" altLang="zh-CN" baseline="0" smtClean="0"/>
              <a:t>YSlow, PageSpeed ? </a:t>
            </a:r>
            <a:r>
              <a:rPr lang="zh-CN" altLang="en-US" baseline="0" smtClean="0"/>
              <a:t>这些工具能够帮助我们快速发现问题、改进页面性能，但是光有这些还远远不够。我们可以比较容易优化页面，使其 </a:t>
            </a:r>
            <a:r>
              <a:rPr lang="en-US" altLang="zh-CN" baseline="0" smtClean="0"/>
              <a:t>YSlow </a:t>
            </a:r>
            <a:r>
              <a:rPr lang="zh-CN" altLang="en-US" baseline="0" smtClean="0"/>
              <a:t>分数超过 </a:t>
            </a:r>
            <a:r>
              <a:rPr lang="en-US" altLang="zh-CN" baseline="0" smtClean="0"/>
              <a:t>90 </a:t>
            </a:r>
            <a:r>
              <a:rPr lang="zh-CN" altLang="en-US" baseline="0" smtClean="0"/>
              <a:t>分，但这并不意味着用户访问时，就会觉得速度很快、性能很好。</a:t>
            </a:r>
            <a:endParaRPr lang="en-US" altLang="zh-CN" baseline="0" smtClean="0"/>
          </a:p>
          <a:p>
            <a:endParaRPr lang="en-US" altLang="zh-CN" baseline="0" smtClean="0"/>
          </a:p>
          <a:p>
            <a:r>
              <a:rPr lang="zh-CN" altLang="en-US" baseline="0" smtClean="0"/>
              <a:t>下面我的分享，主要从两个方向来讲。首先我会讲下前端优化的法则：在前端优化时，我们应该如何思考、如何找到优化点、如何抉择？其次会讲一下在淘宝宝贝详情页面具体如何实践。</a:t>
            </a:r>
            <a:endParaRPr lang="en-US" altLang="zh-CN" baseline="0" smtClean="0"/>
          </a:p>
          <a:p>
            <a:endParaRPr lang="en-US" altLang="zh-CN" baseline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21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mtClean="0"/>
              <a:t>YSlow</a:t>
            </a:r>
            <a:r>
              <a:rPr lang="en-US" altLang="zh-CN" baseline="0" smtClean="0"/>
              <a:t> </a:t>
            </a:r>
            <a:r>
              <a:rPr lang="zh-CN" altLang="en-US" baseline="0" smtClean="0"/>
              <a:t>有 </a:t>
            </a:r>
            <a:r>
              <a:rPr lang="en-US" altLang="zh-CN" baseline="0" smtClean="0"/>
              <a:t>35 </a:t>
            </a:r>
            <a:r>
              <a:rPr lang="zh-CN" altLang="en-US" baseline="0" smtClean="0"/>
              <a:t>条最佳实践，分成 </a:t>
            </a:r>
            <a:r>
              <a:rPr lang="en-US" altLang="zh-CN" baseline="0" smtClean="0"/>
              <a:t>7 </a:t>
            </a:r>
            <a:r>
              <a:rPr lang="zh-CN" altLang="en-US" baseline="0" smtClean="0"/>
              <a:t>个类别。这是一种很不错的总结方式。但是这种总结，有个不太好的地方，它不能告诉我们，除了这 </a:t>
            </a:r>
            <a:r>
              <a:rPr lang="en-US" altLang="zh-CN" baseline="0" smtClean="0"/>
              <a:t>35 </a:t>
            </a:r>
            <a:r>
              <a:rPr lang="zh-CN" altLang="en-US" baseline="0" smtClean="0"/>
              <a:t>条之外，我们还可以做什么？</a:t>
            </a:r>
            <a:endParaRPr lang="en-US" altLang="zh-CN" baseline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aseline="0" smtClean="0"/>
              <a:t>比如在 </a:t>
            </a:r>
            <a:r>
              <a:rPr lang="en-US" altLang="zh-CN" baseline="0" smtClean="0"/>
              <a:t>JavaScript </a:t>
            </a:r>
            <a:r>
              <a:rPr lang="zh-CN" altLang="en-US" baseline="0" smtClean="0"/>
              <a:t>类别下，有 </a:t>
            </a:r>
            <a:r>
              <a:rPr lang="en-US" altLang="zh-CN" baseline="0" smtClean="0"/>
              <a:t>6 </a:t>
            </a:r>
            <a:r>
              <a:rPr lang="zh-CN" altLang="en-US" baseline="0" smtClean="0"/>
              <a:t>条最佳实践。请问大家，我们如何才能想出第 </a:t>
            </a:r>
            <a:r>
              <a:rPr lang="en-US" altLang="zh-CN" baseline="0" smtClean="0"/>
              <a:t>7 </a:t>
            </a:r>
            <a:r>
              <a:rPr lang="zh-CN" altLang="en-US" baseline="0" smtClean="0"/>
              <a:t>条？</a:t>
            </a:r>
            <a:endParaRPr lang="en-US" altLang="zh-CN" baseline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aseline="0" smtClean="0"/>
              <a:t>此外，</a:t>
            </a:r>
            <a:r>
              <a:rPr lang="en-US" altLang="zh-CN" baseline="0" smtClean="0"/>
              <a:t>YSlow </a:t>
            </a:r>
            <a:r>
              <a:rPr lang="zh-CN" altLang="en-US" baseline="0" smtClean="0"/>
              <a:t>的总结方式，也没有告诉我们，在这 </a:t>
            </a:r>
            <a:r>
              <a:rPr lang="en-US" altLang="zh-CN" baseline="0" smtClean="0"/>
              <a:t>35 </a:t>
            </a:r>
            <a:r>
              <a:rPr lang="zh-CN" altLang="en-US" baseline="0" smtClean="0"/>
              <a:t>条之中，有些规则是相互冲突的，比如上面图中的第 </a:t>
            </a:r>
            <a:r>
              <a:rPr lang="en-US" altLang="zh-CN" baseline="0" smtClean="0"/>
              <a:t>2 </a:t>
            </a:r>
            <a:r>
              <a:rPr lang="zh-CN" altLang="en-US" baseline="0" smtClean="0"/>
              <a:t>条，让 </a:t>
            </a:r>
            <a:r>
              <a:rPr lang="en-US" altLang="zh-CN" baseline="0" smtClean="0"/>
              <a:t>JS </a:t>
            </a:r>
            <a:r>
              <a:rPr lang="zh-CN" altLang="en-US" baseline="0" smtClean="0"/>
              <a:t>和 </a:t>
            </a:r>
            <a:r>
              <a:rPr lang="en-US" altLang="zh-CN" baseline="0" smtClean="0"/>
              <a:t>CSS </a:t>
            </a:r>
            <a:r>
              <a:rPr lang="zh-CN" altLang="en-US" baseline="0" smtClean="0"/>
              <a:t>外链，与减少 </a:t>
            </a:r>
            <a:r>
              <a:rPr lang="en-US" altLang="zh-CN" baseline="0" smtClean="0"/>
              <a:t>HTTP </a:t>
            </a:r>
            <a:r>
              <a:rPr lang="zh-CN" altLang="en-US" baseline="0" smtClean="0"/>
              <a:t>链接数是矛盾的，我们需要如何权衡？</a:t>
            </a:r>
            <a:endParaRPr lang="en-US" altLang="zh-CN" baseline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zh-CN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22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前田约翰的</a:t>
            </a:r>
            <a:r>
              <a:rPr lang="en-US" altLang="zh-CN" smtClean="0"/>
              <a:t>《</a:t>
            </a:r>
            <a:r>
              <a:rPr lang="zh-CN" altLang="en-US" smtClean="0"/>
              <a:t>简单法则</a:t>
            </a:r>
            <a:r>
              <a:rPr lang="en-US" altLang="zh-CN" smtClean="0"/>
              <a:t>》</a:t>
            </a:r>
            <a:r>
              <a:rPr lang="zh-CN" altLang="en-US" smtClean="0"/>
              <a:t>，告诉我们如何将复杂的系统变简单。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smtClean="0"/>
              <a:t>这十条简单法则可以应用于我们的生活，可以应用于产品设计，也可以应用到前端优化。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23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将简单法则应用到前端优化，可以总结出 </a:t>
            </a:r>
            <a:r>
              <a:rPr lang="en-US" altLang="zh-CN" smtClean="0"/>
              <a:t>4 </a:t>
            </a:r>
            <a:r>
              <a:rPr lang="zh-CN" altLang="en-US" smtClean="0"/>
              <a:t>点：</a:t>
            </a:r>
            <a:r>
              <a:rPr lang="en-US" altLang="zh-CN" smtClean="0"/>
              <a:t>Reduce</a:t>
            </a:r>
            <a:r>
              <a:rPr lang="zh-CN" altLang="en-US" smtClean="0"/>
              <a:t>（减少）、</a:t>
            </a:r>
            <a:r>
              <a:rPr lang="en-US" altLang="zh-CN" smtClean="0"/>
              <a:t>Organize</a:t>
            </a:r>
            <a:r>
              <a:rPr lang="zh-CN" altLang="en-US" smtClean="0"/>
              <a:t>（组织）、</a:t>
            </a:r>
            <a:r>
              <a:rPr lang="en-US" altLang="zh-CN" smtClean="0"/>
              <a:t>Balance</a:t>
            </a:r>
            <a:r>
              <a:rPr lang="zh-CN" altLang="en-US" smtClean="0"/>
              <a:t>（权衡）、</a:t>
            </a:r>
            <a:r>
              <a:rPr lang="en-US" altLang="zh-CN" smtClean="0"/>
              <a:t>Innovate</a:t>
            </a:r>
            <a:r>
              <a:rPr lang="zh-CN" altLang="en-US" smtClean="0"/>
              <a:t>（创新）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smtClean="0"/>
              <a:t>下面我们将介绍这</a:t>
            </a:r>
            <a:r>
              <a:rPr lang="zh-CN" altLang="en-US" baseline="0" smtClean="0"/>
              <a:t> </a:t>
            </a:r>
            <a:r>
              <a:rPr lang="en-US" altLang="zh-CN" baseline="0" smtClean="0"/>
              <a:t>4 </a:t>
            </a:r>
            <a:r>
              <a:rPr lang="zh-CN" altLang="en-US" baseline="0" smtClean="0"/>
              <a:t>条法则，以及在淘宝淘宝详情页面的应用。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24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第一条法则是减少。达到简单的最简单方法，是用心裁剪。</a:t>
            </a:r>
            <a:endParaRPr lang="en-US" altLang="zh-CN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25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如果我们能把淘宝首页，做成像 </a:t>
            </a:r>
            <a:r>
              <a:rPr lang="en-US" altLang="zh-CN" smtClean="0"/>
              <a:t>google </a:t>
            </a:r>
            <a:r>
              <a:rPr lang="zh-CN" altLang="en-US" smtClean="0"/>
              <a:t>首页一样，可以肯定的说，淘宝首页的页面速度会有一个飞跃。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smtClean="0"/>
              <a:t>遵循</a:t>
            </a:r>
            <a:r>
              <a:rPr lang="en-US" altLang="zh-CN" smtClean="0"/>
              <a:t>Reduce</a:t>
            </a:r>
            <a:r>
              <a:rPr lang="zh-CN" altLang="en-US" smtClean="0"/>
              <a:t>（减少）法则，我们第一个可以做的就是减少内容，可以精简需求、简化页面设计。这部分，我们很难有决定权，但是我们可以站在专业的角度上，给产品经理建议。一旦让产品经理认识到速度是产品非常重要的一个特性，那减少内容也不是不可能的。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smtClean="0"/>
              <a:t>页面内容确定后，我们可以做的是减少传输量、减少网络耗时，以及减少渲染时间。</a:t>
            </a:r>
            <a:endParaRPr lang="en-US" altLang="zh-CN" smtClean="0"/>
          </a:p>
          <a:p>
            <a:endParaRPr lang="en-US" altLang="zh-CN" smtClean="0"/>
          </a:p>
          <a:p>
            <a:r>
              <a:rPr lang="en-US" altLang="zh-CN" smtClean="0"/>
              <a:t>YSlow</a:t>
            </a:r>
            <a:r>
              <a:rPr lang="en-US" altLang="zh-CN" baseline="0" smtClean="0"/>
              <a:t> </a:t>
            </a:r>
            <a:r>
              <a:rPr lang="zh-CN" altLang="en-US" baseline="0" smtClean="0"/>
              <a:t>的 </a:t>
            </a:r>
            <a:r>
              <a:rPr lang="en-US" altLang="zh-CN" baseline="0" smtClean="0"/>
              <a:t>35 </a:t>
            </a:r>
            <a:r>
              <a:rPr lang="zh-CN" altLang="en-US" baseline="0" smtClean="0"/>
              <a:t>条最佳实践，有 </a:t>
            </a:r>
            <a:r>
              <a:rPr lang="en-US" altLang="zh-CN" baseline="0" smtClean="0"/>
              <a:t>27 </a:t>
            </a:r>
            <a:r>
              <a:rPr lang="zh-CN" altLang="en-US" baseline="0" smtClean="0"/>
              <a:t>条可以归结到减少法则。通过减少法则，可以让我们想到 </a:t>
            </a:r>
            <a:r>
              <a:rPr lang="en-US" altLang="zh-CN" baseline="0" smtClean="0"/>
              <a:t>Yslow </a:t>
            </a:r>
            <a:r>
              <a:rPr lang="zh-CN" altLang="en-US" baseline="0" smtClean="0"/>
              <a:t>之外的更多优化实践。</a:t>
            </a:r>
            <a:endParaRPr lang="en-US" altLang="zh-CN" baseline="0" smtClean="0"/>
          </a:p>
          <a:p>
            <a:endParaRPr lang="en-US" altLang="zh-CN" baseline="0" smtClean="0"/>
          </a:p>
          <a:p>
            <a:r>
              <a:rPr lang="zh-CN" altLang="en-US" baseline="0" smtClean="0"/>
              <a:t>我们来看减少法则如何具体应用到淘宝宝贝详情页面。</a:t>
            </a:r>
            <a:endParaRPr lang="en-US" altLang="zh-CN" baseline="0" smtClean="0"/>
          </a:p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26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这是宝贝详情页面的页面内容组成。图片占了</a:t>
            </a:r>
            <a:r>
              <a:rPr lang="zh-CN" altLang="en-US" baseline="0" smtClean="0"/>
              <a:t> </a:t>
            </a:r>
            <a:r>
              <a:rPr lang="en-US" altLang="zh-CN" baseline="0" smtClean="0"/>
              <a:t>80%</a:t>
            </a:r>
            <a:r>
              <a:rPr lang="zh-CN" altLang="en-US" baseline="0" smtClean="0"/>
              <a:t>，其次是脚本，占了大约 </a:t>
            </a:r>
            <a:r>
              <a:rPr lang="en-US" altLang="zh-CN" baseline="0" smtClean="0"/>
              <a:t>20%.</a:t>
            </a:r>
          </a:p>
          <a:p>
            <a:endParaRPr lang="en-US" altLang="zh-CN" baseline="0" smtClean="0"/>
          </a:p>
          <a:p>
            <a:r>
              <a:rPr lang="zh-CN" altLang="en-US" baseline="0" smtClean="0"/>
              <a:t>对于图片，我们一直再想办法做优化，但是绝大部分图片都是用户上传的，这一部分，通过几次优化后，目前可做的优化已经不多。</a:t>
            </a:r>
            <a:endParaRPr lang="en-US" altLang="zh-CN" baseline="0" smtClean="0"/>
          </a:p>
          <a:p>
            <a:endParaRPr lang="en-US" altLang="zh-CN" baseline="0" smtClean="0"/>
          </a:p>
          <a:p>
            <a:r>
              <a:rPr lang="zh-CN" altLang="en-US" baseline="0" smtClean="0"/>
              <a:t>这次我们的优化将锁定脚本。详情页面的脚本，在 </a:t>
            </a:r>
            <a:r>
              <a:rPr lang="en-US" altLang="zh-CN" baseline="0" smtClean="0"/>
              <a:t>Gzipped </a:t>
            </a:r>
            <a:r>
              <a:rPr lang="zh-CN" altLang="en-US" baseline="0" smtClean="0"/>
              <a:t>后，也将近 </a:t>
            </a:r>
            <a:r>
              <a:rPr lang="en-US" altLang="zh-CN" baseline="0" smtClean="0"/>
              <a:t>100 KB. </a:t>
            </a:r>
            <a:r>
              <a:rPr lang="zh-CN" altLang="en-US" baseline="0" smtClean="0"/>
              <a:t>淘宝用户的平均网速是 </a:t>
            </a:r>
            <a:r>
              <a:rPr lang="en-US" altLang="zh-CN" baseline="0" smtClean="0"/>
              <a:t>1M </a:t>
            </a:r>
            <a:r>
              <a:rPr lang="zh-CN" altLang="en-US" baseline="0" smtClean="0"/>
              <a:t>左右，</a:t>
            </a:r>
            <a:r>
              <a:rPr lang="en-US" altLang="zh-CN" baseline="0" smtClean="0"/>
              <a:t>100KB </a:t>
            </a:r>
            <a:r>
              <a:rPr lang="zh-CN" altLang="en-US" baseline="0" smtClean="0"/>
              <a:t>的脚本，下载下来，就得耗费</a:t>
            </a:r>
            <a:r>
              <a:rPr lang="en-US" altLang="zh-CN" baseline="0" smtClean="0"/>
              <a:t>1</a:t>
            </a:r>
            <a:r>
              <a:rPr lang="zh-CN" altLang="en-US" baseline="0" smtClean="0"/>
              <a:t>秒左右。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27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为了减少详情页面的脚本大小，我们优化重点定为两个：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smtClean="0"/>
              <a:t>将 </a:t>
            </a:r>
            <a:r>
              <a:rPr lang="en-US" altLang="zh-CN" smtClean="0"/>
              <a:t>YUI </a:t>
            </a:r>
            <a:r>
              <a:rPr lang="zh-CN" altLang="en-US" smtClean="0"/>
              <a:t>替换为 </a:t>
            </a:r>
            <a:r>
              <a:rPr lang="en-US" altLang="zh-CN" smtClean="0"/>
              <a:t>KISSY</a:t>
            </a:r>
          </a:p>
          <a:p>
            <a:r>
              <a:rPr lang="zh-CN" altLang="en-US" smtClean="0"/>
              <a:t>优化脚本和样式</a:t>
            </a:r>
            <a:endParaRPr lang="en-US" altLang="zh-CN" smtClean="0"/>
          </a:p>
          <a:p>
            <a:endParaRPr lang="en-US" altLang="zh-CN" smtClean="0"/>
          </a:p>
          <a:p>
            <a:r>
              <a:rPr lang="en-US" altLang="zh-CN" smtClean="0"/>
              <a:t>YUI2</a:t>
            </a:r>
            <a:r>
              <a:rPr lang="en-US" altLang="zh-CN" baseline="0" smtClean="0"/>
              <a:t> </a:t>
            </a:r>
            <a:r>
              <a:rPr lang="zh-CN" altLang="en-US" baseline="0" smtClean="0"/>
              <a:t>常用组件包 </a:t>
            </a:r>
            <a:r>
              <a:rPr lang="en-US" altLang="zh-CN" baseline="0" smtClean="0"/>
              <a:t>116K</a:t>
            </a:r>
            <a:r>
              <a:rPr lang="zh-CN" altLang="en-US" baseline="0" smtClean="0"/>
              <a:t>，</a:t>
            </a:r>
            <a:r>
              <a:rPr lang="en-US" altLang="zh-CN" baseline="0" smtClean="0"/>
              <a:t>KISSY </a:t>
            </a:r>
            <a:r>
              <a:rPr lang="zh-CN" altLang="en-US" baseline="0" smtClean="0"/>
              <a:t>目前只有 </a:t>
            </a:r>
            <a:r>
              <a:rPr lang="en-US" altLang="zh-CN" baseline="0" smtClean="0"/>
              <a:t>49 K. </a:t>
            </a:r>
            <a:r>
              <a:rPr lang="zh-CN" altLang="en-US" baseline="0" smtClean="0"/>
              <a:t>迁移到 </a:t>
            </a:r>
            <a:r>
              <a:rPr lang="en-US" altLang="zh-CN" baseline="0" smtClean="0"/>
              <a:t>KISSY </a:t>
            </a:r>
            <a:r>
              <a:rPr lang="zh-CN" altLang="en-US" baseline="0" smtClean="0"/>
              <a:t>可以极大减少脚本大小。</a:t>
            </a:r>
            <a:endParaRPr lang="en-US" altLang="zh-CN" baseline="0" smtClean="0"/>
          </a:p>
          <a:p>
            <a:endParaRPr lang="en-US" altLang="zh-CN" baseline="0" smtClean="0"/>
          </a:p>
          <a:p>
            <a:r>
              <a:rPr lang="zh-CN" altLang="en-US" baseline="0" smtClean="0"/>
              <a:t>除了减少脚本大小，这次优化脚本，还有一个重点是重构当前的业务脚本和样式。基于 </a:t>
            </a:r>
            <a:r>
              <a:rPr lang="en-US" altLang="zh-CN" baseline="0" smtClean="0"/>
              <a:t>KISSY </a:t>
            </a:r>
            <a:r>
              <a:rPr lang="zh-CN" altLang="en-US" baseline="0" smtClean="0"/>
              <a:t>重构之后，业务脚本的体积也减少了不少。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28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这是这次优化的成果。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smtClean="0"/>
              <a:t>脚本从 </a:t>
            </a:r>
            <a:r>
              <a:rPr lang="en-US" altLang="zh-CN" smtClean="0"/>
              <a:t>97K </a:t>
            </a:r>
            <a:r>
              <a:rPr lang="zh-CN" altLang="en-US" smtClean="0"/>
              <a:t>减少到</a:t>
            </a:r>
            <a:r>
              <a:rPr lang="zh-CN" altLang="en-US" baseline="0" smtClean="0"/>
              <a:t> </a:t>
            </a:r>
            <a:r>
              <a:rPr lang="en-US" altLang="zh-CN" baseline="0" smtClean="0"/>
              <a:t>60K </a:t>
            </a:r>
            <a:r>
              <a:rPr lang="zh-CN" altLang="en-US" baseline="0" smtClean="0"/>
              <a:t>左右，下降了 </a:t>
            </a:r>
            <a:r>
              <a:rPr lang="en-US" altLang="zh-CN" baseline="0" smtClean="0"/>
              <a:t>30%</a:t>
            </a:r>
          </a:p>
          <a:p>
            <a:r>
              <a:rPr lang="en-US" altLang="zh-CN" baseline="0" smtClean="0"/>
              <a:t>CSS </a:t>
            </a:r>
            <a:r>
              <a:rPr lang="zh-CN" altLang="en-US" baseline="0" smtClean="0"/>
              <a:t>的大小也下降了 </a:t>
            </a:r>
            <a:r>
              <a:rPr lang="en-US" altLang="zh-CN" baseline="0" smtClean="0"/>
              <a:t>28%</a:t>
            </a:r>
          </a:p>
          <a:p>
            <a:endParaRPr lang="en-US" altLang="zh-CN" baseline="0" smtClean="0"/>
          </a:p>
          <a:p>
            <a:r>
              <a:rPr lang="zh-CN" altLang="en-US" baseline="0" smtClean="0"/>
              <a:t>这次优化，我们调整了大量 </a:t>
            </a:r>
            <a:r>
              <a:rPr lang="en-US" altLang="zh-CN" baseline="0" smtClean="0"/>
              <a:t>HTML </a:t>
            </a:r>
            <a:r>
              <a:rPr lang="zh-CN" altLang="en-US" baseline="0" smtClean="0"/>
              <a:t>结构，</a:t>
            </a:r>
            <a:r>
              <a:rPr lang="en-US" altLang="zh-CN" baseline="0" smtClean="0"/>
              <a:t>HTML </a:t>
            </a:r>
            <a:r>
              <a:rPr lang="zh-CN" altLang="en-US" baseline="0" smtClean="0"/>
              <a:t>稍微有点增大，但可维护性提高了，还是值得的。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29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有过在淘宝上购物经历的朋友大家对这个页面应该不陌生了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baseline="0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baseline="0" dirty="0" smtClean="0"/>
              <a:t>详情页面正是给消费者展现商品详细信息的页面</a:t>
            </a:r>
            <a:endParaRPr lang="en-US" altLang="zh-CN" baseline="0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屏幕上大家看到的是我找的一个最常见的衣服商品的页面截图，女装是淘宝上销量最大品类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消费者从首页、搜索、店铺等导航，进入到该页面，详细了解商品外观、质量、打折等等信息，通过比价、最终点击页面上的购买按钮完成购物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baseline="0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baseline="0" dirty="0" smtClean="0"/>
              <a:t>详情页面是淘宝</a:t>
            </a:r>
            <a:r>
              <a:rPr lang="en-US" altLang="zh-CN" baseline="0" dirty="0" smtClean="0"/>
              <a:t>PV</a:t>
            </a:r>
            <a:r>
              <a:rPr lang="zh-CN" altLang="en-US" baseline="0" dirty="0" smtClean="0"/>
              <a:t>最大的单个页面，同时也是用户完成购物流程的关键路径</a:t>
            </a:r>
            <a:endParaRPr lang="en-US" altLang="zh-CN" baseline="0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baseline="0" dirty="0" smtClean="0"/>
              <a:t>所以这个页面的可用性及打开速度显得尤为重要，我们的优化措施也是围绕这两点展开</a:t>
            </a:r>
            <a:endParaRPr lang="en-US" altLang="zh-CN" baseline="0" dirty="0" smtClean="0"/>
          </a:p>
          <a:p>
            <a:pPr eaLnBrk="1" hangingPunct="1">
              <a:spcBef>
                <a:spcPct val="0"/>
              </a:spcBef>
            </a:pPr>
            <a:endParaRPr lang="en-US" altLang="zh-CN" baseline="0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baseline="0" dirty="0" smtClean="0"/>
              <a:t>前面，我先从服务端，介绍在可用性、速度方面的实践；</a:t>
            </a:r>
            <a:r>
              <a:rPr lang="zh-CN" altLang="en-US" baseline="0" dirty="0" smtClean="0">
                <a:solidFill>
                  <a:srgbClr val="FF0000"/>
                </a:solidFill>
              </a:rPr>
              <a:t>后面，</a:t>
            </a:r>
            <a:r>
              <a:rPr lang="zh-CN" altLang="en-US" baseline="0" dirty="0" smtClean="0"/>
              <a:t>玉伯从前端给大家分享</a:t>
            </a:r>
            <a:endParaRPr lang="en-US" altLang="zh-CN" baseline="0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假设页面原来有 </a:t>
            </a:r>
            <a:r>
              <a:rPr lang="en-US" altLang="zh-CN" smtClean="0"/>
              <a:t>80</a:t>
            </a:r>
            <a:r>
              <a:rPr lang="en-US" altLang="zh-CN" baseline="0" smtClean="0"/>
              <a:t>0K</a:t>
            </a:r>
            <a:r>
              <a:rPr lang="zh-CN" altLang="en-US" smtClean="0"/>
              <a:t>，通过减少法则，我们将</a:t>
            </a:r>
            <a:r>
              <a:rPr lang="zh-CN" altLang="en-US" baseline="0" smtClean="0"/>
              <a:t>页面有效减少到 </a:t>
            </a:r>
            <a:r>
              <a:rPr lang="en-US" altLang="zh-CN" baseline="0" smtClean="0"/>
              <a:t>200K</a:t>
            </a:r>
          </a:p>
          <a:p>
            <a:endParaRPr lang="en-US" altLang="zh-CN" baseline="0" smtClean="0"/>
          </a:p>
          <a:p>
            <a:r>
              <a:rPr lang="zh-CN" altLang="en-US" baseline="0" smtClean="0"/>
              <a:t>对于页面中不能再减少脚本、样式、图片等资源，我们应该怎样进一步优化呢？</a:t>
            </a:r>
            <a:endParaRPr lang="en-US" altLang="zh-CN" baseline="0" smtClean="0"/>
          </a:p>
          <a:p>
            <a:endParaRPr lang="en-US" altLang="zh-CN" baseline="0" smtClean="0"/>
          </a:p>
          <a:p>
            <a:r>
              <a:rPr lang="zh-CN" altLang="en-US" baseline="0" smtClean="0"/>
              <a:t>这时就需要</a:t>
            </a:r>
            <a:r>
              <a:rPr lang="en-US" altLang="zh-CN" baseline="0" smtClean="0"/>
              <a:t>Oganize</a:t>
            </a:r>
            <a:r>
              <a:rPr lang="zh-CN" altLang="en-US" baseline="0" smtClean="0"/>
              <a:t>（组织）法则。妥善组织，能让复杂系统变得比较简单。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30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对于性能优化来说，组织法则包括：及早可用、合理并行和有效延迟。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smtClean="0"/>
              <a:t>在 </a:t>
            </a:r>
            <a:r>
              <a:rPr lang="en-US" altLang="zh-CN" smtClean="0"/>
              <a:t>Facebook </a:t>
            </a:r>
            <a:r>
              <a:rPr lang="zh-CN" altLang="en-US" smtClean="0"/>
              <a:t>昨天的分享中，提到 </a:t>
            </a:r>
            <a:r>
              <a:rPr lang="en-US" altLang="zh-CN" smtClean="0"/>
              <a:t>TTI </a:t>
            </a:r>
            <a:r>
              <a:rPr lang="zh-CN" altLang="en-US" smtClean="0"/>
              <a:t>的概念。和这里的功能及早可用是一致的。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smtClean="0"/>
              <a:t>下面具体讲一下我们如果使用组织法则。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31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zh-CN" sz="1200" smtClean="0"/>
          </a:p>
          <a:p>
            <a:r>
              <a:rPr lang="zh-CN" altLang="en-US" sz="1200" smtClean="0"/>
              <a:t>宝贝详情页面的宝贝描述信息是异步加载的。在优化前，用户打开页面时，经常看到描述还在加载中。</a:t>
            </a:r>
            <a:endParaRPr lang="en-US" altLang="zh-CN" sz="1200" smtClean="0"/>
          </a:p>
          <a:p>
            <a:r>
              <a:rPr lang="zh-CN" altLang="en-US" sz="1200" smtClean="0"/>
              <a:t>对于详情页面来说，宝贝描述是非常非常重要的，用户一般都会看了描述，再决定是否购买。</a:t>
            </a:r>
            <a:endParaRPr lang="en-US" altLang="zh-CN" sz="1200" smtClean="0"/>
          </a:p>
          <a:p>
            <a:endParaRPr lang="en-US" altLang="zh-CN" sz="1200" smtClean="0"/>
          </a:p>
          <a:p>
            <a:r>
              <a:rPr lang="zh-CN" altLang="en-US" sz="1200" smtClean="0"/>
              <a:t>这个问题是迫切需要优化的。</a:t>
            </a:r>
            <a:endParaRPr lang="en-US" altLang="zh-CN" sz="1200" smtClean="0"/>
          </a:p>
          <a:p>
            <a:endParaRPr lang="en-US" altLang="zh-CN" sz="1200" smtClean="0"/>
          </a:p>
          <a:p>
            <a:r>
              <a:rPr lang="zh-CN" altLang="en-US" sz="1200" smtClean="0"/>
              <a:t>描述的字符串很长，平均有</a:t>
            </a:r>
            <a:r>
              <a:rPr lang="en-US" altLang="zh-CN" sz="1200" smtClean="0"/>
              <a:t>11K</a:t>
            </a:r>
            <a:r>
              <a:rPr lang="zh-CN" altLang="en-US" sz="1200" smtClean="0"/>
              <a:t>，如果使用同步加载，需要从</a:t>
            </a:r>
            <a:r>
              <a:rPr lang="en-US" altLang="zh-CN" sz="1200" smtClean="0"/>
              <a:t>oracleDB</a:t>
            </a:r>
            <a:r>
              <a:rPr lang="zh-CN" altLang="en-US" sz="1200" smtClean="0"/>
              <a:t>中读，性能很差</a:t>
            </a:r>
            <a:endParaRPr lang="zh-CN" altLang="en-US" smtClean="0"/>
          </a:p>
          <a:p>
            <a:r>
              <a:rPr lang="zh-CN" altLang="en-US" sz="1200" smtClean="0"/>
              <a:t>后来放到了</a:t>
            </a:r>
            <a:r>
              <a:rPr lang="en-US" altLang="zh-CN" sz="1200" smtClean="0"/>
              <a:t>TFS</a:t>
            </a:r>
            <a:r>
              <a:rPr lang="zh-CN" altLang="en-US" sz="1200" smtClean="0"/>
              <a:t>上，用异步读可以使用</a:t>
            </a:r>
            <a:r>
              <a:rPr lang="en-US" altLang="zh-CN" sz="1200" smtClean="0"/>
              <a:t>CDN</a:t>
            </a:r>
            <a:endParaRPr lang="zh-CN" altLang="en-US" smtClean="0"/>
          </a:p>
          <a:p>
            <a:r>
              <a:rPr lang="zh-CN" altLang="en-US" sz="1200" smtClean="0"/>
              <a:t>先读</a:t>
            </a:r>
            <a:r>
              <a:rPr lang="en-US" altLang="zh-CN" sz="1200" smtClean="0"/>
              <a:t>CDN</a:t>
            </a:r>
            <a:r>
              <a:rPr lang="zh-CN" altLang="en-US" sz="1200" smtClean="0"/>
              <a:t>，</a:t>
            </a:r>
            <a:r>
              <a:rPr lang="en-US" altLang="zh-CN" sz="1200" smtClean="0"/>
              <a:t>CDN</a:t>
            </a:r>
            <a:r>
              <a:rPr lang="zh-CN" altLang="en-US" sz="1200" smtClean="0"/>
              <a:t>没有就去请求</a:t>
            </a:r>
            <a:r>
              <a:rPr lang="en-US" altLang="zh-CN" sz="1200" smtClean="0"/>
              <a:t>TFS</a:t>
            </a:r>
            <a:r>
              <a:rPr lang="zh-CN" altLang="en-US" sz="1200" smtClean="0"/>
              <a:t>，然后缓存到</a:t>
            </a:r>
            <a:r>
              <a:rPr lang="en-US" altLang="zh-CN" sz="1200" smtClean="0"/>
              <a:t>CDN</a:t>
            </a:r>
            <a:r>
              <a:rPr lang="zh-CN" altLang="en-US" sz="1200" smtClean="0"/>
              <a:t>中</a:t>
            </a:r>
            <a:endParaRPr lang="zh-CN" altLang="en-US" smtClean="0"/>
          </a:p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32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优化方式非常简单，就是及早的把宝贝描述的异步请求发送出去。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smtClean="0"/>
              <a:t>（讲解上面的图片）</a:t>
            </a:r>
            <a:endParaRPr lang="en-US" altLang="zh-CN" smtClean="0"/>
          </a:p>
          <a:p>
            <a:endParaRPr lang="en-US" altLang="zh-CN" smtClean="0"/>
          </a:p>
          <a:p>
            <a:r>
              <a:rPr lang="zh-CN" altLang="en-US" smtClean="0"/>
              <a:t>优化后，用户基本上再也看不到“描述加载中”了。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33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mtClean="0">
                <a:hlinkClick r:id="rId3"/>
              </a:rPr>
              <a:t>http://www.webpagetest.org/result/101018_8D22/1/details/</a:t>
            </a:r>
            <a:endParaRPr lang="en-US" altLang="zh-CN" smtClean="0"/>
          </a:p>
          <a:p>
            <a:endParaRPr lang="en-US" altLang="zh-CN" smtClean="0"/>
          </a:p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34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优化后的瀑布图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38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mtClean="0">
                <a:hlinkClick r:id="rId3"/>
              </a:rPr>
              <a:t>http://www.flickr.com/photos/pussinboots/27771398/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40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mtClean="0">
                <a:hlinkClick r:id="rId3"/>
              </a:rPr>
              <a:t>http://www.flickr.com/photos/pussinboots/27771398/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42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z="1200" smtClean="0"/>
              <a:t>缩减</a:t>
            </a:r>
            <a:r>
              <a:rPr lang="en-US" altLang="zh-CN" sz="1200" smtClean="0"/>
              <a:t>HTML</a:t>
            </a:r>
            <a:r>
              <a:rPr lang="zh-CN" altLang="en-US" sz="1200" smtClean="0"/>
              <a:t>是指原来使用</a:t>
            </a:r>
            <a:r>
              <a:rPr lang="en-US" altLang="zh-CN" sz="1200" smtClean="0"/>
              <a:t>Hessian</a:t>
            </a:r>
            <a:r>
              <a:rPr lang="zh-CN" altLang="en-US" sz="1200" smtClean="0"/>
              <a:t>协议序列化到</a:t>
            </a:r>
            <a:r>
              <a:rPr lang="en-US" altLang="zh-CN" sz="1200" smtClean="0"/>
              <a:t>Tair</a:t>
            </a:r>
            <a:r>
              <a:rPr lang="zh-CN" altLang="en-US" sz="1200" smtClean="0"/>
              <a:t>的数据改用</a:t>
            </a:r>
            <a:r>
              <a:rPr lang="en-US" altLang="zh-CN" sz="1200" smtClean="0"/>
              <a:t>Google</a:t>
            </a:r>
            <a:r>
              <a:rPr lang="zh-CN" altLang="en-US" sz="1200" smtClean="0"/>
              <a:t>的</a:t>
            </a:r>
            <a:r>
              <a:rPr lang="en-US" altLang="zh-CN" sz="1200" smtClean="0"/>
              <a:t>protobuf</a:t>
            </a:r>
            <a:r>
              <a:rPr lang="zh-CN" altLang="en-US" sz="1200" smtClean="0"/>
              <a:t>协议去缓存</a:t>
            </a:r>
            <a:endParaRPr lang="zh-CN" altLang="en-US" smtClean="0"/>
          </a:p>
          <a:p>
            <a:r>
              <a:rPr lang="zh-CN" altLang="en-US" sz="1200" smtClean="0"/>
              <a:t>这样就减少了</a:t>
            </a:r>
            <a:r>
              <a:rPr lang="en-US" altLang="zh-CN" sz="1200" smtClean="0"/>
              <a:t>Tair</a:t>
            </a:r>
            <a:r>
              <a:rPr lang="zh-CN" altLang="en-US" sz="1200" smtClean="0"/>
              <a:t>中的数据量，</a:t>
            </a:r>
            <a:r>
              <a:rPr lang="en-US" altLang="zh-CN" sz="1200" smtClean="0"/>
              <a:t>protobuf</a:t>
            </a:r>
            <a:r>
              <a:rPr lang="zh-CN" altLang="en-US" sz="1200" smtClean="0"/>
              <a:t>会节省一半多的数据</a:t>
            </a:r>
            <a:endParaRPr lang="zh-CN" altLang="en-US" smtClean="0"/>
          </a:p>
          <a:p>
            <a:endParaRPr lang="en-US" altLang="zh-CN" smtClean="0"/>
          </a:p>
          <a:p>
            <a:r>
              <a:rPr lang="zh-CN" altLang="en-US" sz="1200" smtClean="0"/>
              <a:t>增大初始窗口增大</a:t>
            </a:r>
            <a:r>
              <a:rPr lang="en-US" altLang="zh-CN" sz="1200" smtClean="0"/>
              <a:t>TCP</a:t>
            </a:r>
            <a:r>
              <a:rPr lang="zh-CN" altLang="en-US" sz="1200" smtClean="0"/>
              <a:t>的初始传输的包的个数</a:t>
            </a:r>
            <a:endParaRPr lang="zh-CN" altLang="en-US" smtClean="0"/>
          </a:p>
          <a:p>
            <a:r>
              <a:rPr lang="zh-CN" altLang="en-US" sz="1200" smtClean="0"/>
              <a:t>从</a:t>
            </a:r>
            <a:r>
              <a:rPr lang="en-US" altLang="zh-CN" sz="1200" smtClean="0"/>
              <a:t>3</a:t>
            </a:r>
            <a:r>
              <a:rPr lang="zh-CN" altLang="en-US" sz="1200" smtClean="0"/>
              <a:t>个增大到</a:t>
            </a:r>
            <a:r>
              <a:rPr lang="en-US" altLang="zh-CN" sz="1200" smtClean="0"/>
              <a:t>10</a:t>
            </a:r>
            <a:r>
              <a:rPr lang="zh-CN" altLang="en-US" sz="1200" smtClean="0"/>
              <a:t>个</a:t>
            </a:r>
            <a:endParaRPr lang="zh-CN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44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45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这里，列出几个跟详情页面相关的数字</a:t>
            </a: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1</a:t>
            </a:r>
            <a:r>
              <a:rPr lang="zh-CN" altLang="en-US" dirty="0" smtClean="0"/>
              <a:t>、淘宝现在有超过</a:t>
            </a:r>
            <a:r>
              <a:rPr lang="en-US" altLang="zh-CN" dirty="0" smtClean="0"/>
              <a:t>10</a:t>
            </a:r>
            <a:r>
              <a:rPr lang="zh-CN" altLang="en-US" dirty="0" smtClean="0"/>
              <a:t>亿的商品，同时在售快达到</a:t>
            </a:r>
            <a:r>
              <a:rPr lang="en-US" altLang="zh-CN" dirty="0" smtClean="0"/>
              <a:t>8</a:t>
            </a:r>
            <a:r>
              <a:rPr lang="zh-CN" altLang="en-US" dirty="0" smtClean="0"/>
              <a:t>个亿</a:t>
            </a: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2</a:t>
            </a:r>
            <a:r>
              <a:rPr lang="zh-CN" altLang="en-US" dirty="0" smtClean="0"/>
              <a:t>、每天商品更新次数超过一亿，更新数量在</a:t>
            </a:r>
            <a:r>
              <a:rPr lang="en-US" altLang="zh-CN" dirty="0" smtClean="0"/>
              <a:t>6</a:t>
            </a:r>
            <a:r>
              <a:rPr lang="zh-CN" altLang="en-US" dirty="0" smtClean="0"/>
              <a:t>千万以上</a:t>
            </a: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3</a:t>
            </a:r>
            <a:r>
              <a:rPr lang="zh-CN" altLang="en-US" dirty="0" smtClean="0"/>
              <a:t>、每天几个亿的</a:t>
            </a:r>
            <a:r>
              <a:rPr lang="en-US" altLang="zh-CN" dirty="0" smtClean="0"/>
              <a:t>PV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4</a:t>
            </a:r>
            <a:r>
              <a:rPr lang="zh-CN" altLang="en-US" dirty="0" smtClean="0"/>
              <a:t>、秒杀时段，峰值</a:t>
            </a:r>
            <a:r>
              <a:rPr lang="en-US" altLang="zh-CN" dirty="0" smtClean="0"/>
              <a:t>qps12</a:t>
            </a:r>
            <a:r>
              <a:rPr lang="zh-CN" altLang="en-US" dirty="0" smtClean="0"/>
              <a:t>万以上</a:t>
            </a:r>
            <a:endParaRPr lang="en-US" altLang="zh-CN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5</a:t>
            </a:r>
            <a:r>
              <a:rPr lang="zh-CN" altLang="en-US" dirty="0" smtClean="0"/>
              <a:t>、平均页面大小</a:t>
            </a:r>
            <a:r>
              <a:rPr lang="en-US" altLang="zh-CN" dirty="0" smtClean="0"/>
              <a:t>28K</a:t>
            </a:r>
            <a:r>
              <a:rPr lang="en-US" altLang="zh-CN" baseline="0" dirty="0" smtClean="0"/>
              <a:t> </a:t>
            </a:r>
            <a:r>
              <a:rPr lang="en-US" altLang="zh-CN" baseline="0" dirty="0" err="1" smtClean="0"/>
              <a:t>Gzip</a:t>
            </a:r>
            <a:endParaRPr lang="zh-CN" altLang="en-US" dirty="0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4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随业务的发展，详情页面也是在变化，有些变化对系统有较大的挑战，下面列举三点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第一个，页面内容丰富化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为提升用户购物体验，页面上展现的信息越来越多，图片也越来越多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1</a:t>
            </a:r>
            <a:r>
              <a:rPr lang="zh-CN" altLang="en-US" dirty="0" smtClean="0"/>
              <a:t>到</a:t>
            </a:r>
            <a:r>
              <a:rPr lang="en-US" altLang="zh-CN" dirty="0" smtClean="0"/>
              <a:t>2M</a:t>
            </a:r>
            <a:r>
              <a:rPr lang="zh-CN" altLang="en-US" dirty="0" smtClean="0"/>
              <a:t>的页面下载大小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经常会看到，可以向下拉</a:t>
            </a:r>
            <a:r>
              <a:rPr lang="en-US" altLang="zh-CN" dirty="0" smtClean="0"/>
              <a:t>1.5</a:t>
            </a:r>
            <a:r>
              <a:rPr lang="zh-CN" altLang="en-US" dirty="0" smtClean="0"/>
              <a:t>米的页面，有的甚至会更长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对系统的要求是：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1</a:t>
            </a:r>
            <a:r>
              <a:rPr lang="zh-CN" altLang="en-US" dirty="0" smtClean="0"/>
              <a:t>、获取、渲染更多的数据，其中很多是要求实时的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2</a:t>
            </a:r>
            <a:r>
              <a:rPr lang="zh-CN" altLang="en-US" dirty="0" smtClean="0"/>
              <a:t>、页面交互更加复杂</a:t>
            </a:r>
            <a:endParaRPr lang="en-US" altLang="zh-CN" dirty="0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6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第二个挑战，店铺装修个性化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（卖家总是在追求页面展现风格的个性化，差异化，店铺总是要跟人家的不一样，有自己的特色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已经逐步在形成一个店铺装修产业，很多专职设计师在设计、销售店铺装修模板）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对系统的要求是：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1</a:t>
            </a:r>
            <a:r>
              <a:rPr lang="zh-CN" altLang="en-US" dirty="0" smtClean="0"/>
              <a:t>、模板数量越来越多</a:t>
            </a:r>
            <a:r>
              <a:rPr lang="en-US" altLang="zh-CN" dirty="0" smtClean="0"/>
              <a:t>,</a:t>
            </a:r>
            <a:r>
              <a:rPr lang="zh-CN" altLang="en-US" dirty="0" smtClean="0"/>
              <a:t>渲染过程变得更复杂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2</a:t>
            </a:r>
            <a:r>
              <a:rPr lang="zh-CN" altLang="en-US" dirty="0" smtClean="0"/>
              <a:t>、页面内容，包括</a:t>
            </a:r>
            <a:r>
              <a:rPr lang="en-US" altLang="zh-CN" dirty="0" smtClean="0"/>
              <a:t>JS</a:t>
            </a:r>
            <a:r>
              <a:rPr lang="zh-CN" altLang="en-US" dirty="0" smtClean="0"/>
              <a:t>、</a:t>
            </a:r>
            <a:r>
              <a:rPr lang="en-US" altLang="zh-CN" dirty="0" smtClean="0"/>
              <a:t>CSS</a:t>
            </a:r>
            <a:r>
              <a:rPr lang="zh-CN" altLang="en-US" dirty="0" smtClean="0"/>
              <a:t>更多的开放，让设计师有更多的发挥空间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en-US" altLang="zh-CN" dirty="0" smtClean="0"/>
              <a:t>3</a:t>
            </a:r>
            <a:r>
              <a:rPr lang="zh-CN" altLang="en-US" dirty="0" smtClean="0"/>
              <a:t>、页面的体积越来越大，压缩后大小从之前的</a:t>
            </a:r>
            <a:r>
              <a:rPr lang="en-US" altLang="zh-CN" dirty="0" smtClean="0"/>
              <a:t>10K</a:t>
            </a:r>
            <a:r>
              <a:rPr lang="zh-CN" altLang="en-US" dirty="0" smtClean="0"/>
              <a:t>涨到现在的</a:t>
            </a:r>
            <a:r>
              <a:rPr lang="en-US" altLang="zh-CN" dirty="0" smtClean="0"/>
              <a:t>30K</a:t>
            </a:r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页面内容变大，对服务器的</a:t>
            </a:r>
            <a:r>
              <a:rPr lang="en-US" altLang="zh-CN" dirty="0" err="1" smtClean="0"/>
              <a:t>qps</a:t>
            </a:r>
            <a:r>
              <a:rPr lang="zh-CN" altLang="en-US" dirty="0" smtClean="0"/>
              <a:t>是影响很大的，同时，也会很大地增加用户下载页面速度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页面内容的开放，缩减了我们对渲染的控制力</a:t>
            </a:r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7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第三个挑战是秒杀活动越来越多，秒杀最大的特点就是短时间内吸引大量用户的同时访问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比的是谁页面刷的更快，我也参加过几次，但从来没秒到过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这张图片，是前段时间，一天内详情页面的请求分布图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每个高高突起的点都是一次秒杀活动，最尖峰的应该是</a:t>
            </a:r>
            <a:r>
              <a:rPr lang="en-US" altLang="zh-CN" dirty="0" err="1" smtClean="0"/>
              <a:t>Ipad</a:t>
            </a:r>
            <a:r>
              <a:rPr lang="zh-CN" altLang="en-US" dirty="0" smtClean="0"/>
              <a:t>和</a:t>
            </a:r>
            <a:r>
              <a:rPr lang="en-US" altLang="zh-CN" dirty="0" err="1" smtClean="0"/>
              <a:t>Iphone</a:t>
            </a:r>
            <a:r>
              <a:rPr lang="zh-CN" altLang="en-US" dirty="0" smtClean="0"/>
              <a:t>的秒杀，流量是平时同时段的好几倍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对系统的要求是，要有足够的余量来应对突然的到来的访问高峰</a:t>
            </a:r>
            <a:endParaRPr lang="en-US" altLang="zh-CN" dirty="0" smtClean="0"/>
          </a:p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9A0AC48-806A-4864-B8C3-E0B2A62F6F36}" type="slidenum">
              <a:rPr lang="zh-CN" altLang="en-US" smtClean="0">
                <a:ea typeface="宋体" charset="-122"/>
              </a:rPr>
              <a:pPr/>
              <a:t>8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这些变化，给我们带来过问题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上一次是</a:t>
            </a:r>
            <a:r>
              <a:rPr lang="en-US" altLang="zh-CN" dirty="0" smtClean="0"/>
              <a:t>4</a:t>
            </a:r>
            <a:r>
              <a:rPr lang="zh-CN" altLang="en-US" dirty="0" smtClean="0"/>
              <a:t>月</a:t>
            </a:r>
            <a:r>
              <a:rPr lang="en-US" altLang="zh-CN" dirty="0" smtClean="0"/>
              <a:t>21</a:t>
            </a:r>
            <a:r>
              <a:rPr lang="zh-CN" altLang="en-US" dirty="0" smtClean="0"/>
              <a:t>号网站晚高峰的时候，系统压力变高，响应变慢，部分用户开始不可用</a:t>
            </a:r>
            <a:endParaRPr lang="en-US" altLang="zh-CN" dirty="0" smtClean="0"/>
          </a:p>
          <a:p>
            <a:r>
              <a:rPr lang="zh-CN" altLang="en-US" dirty="0" smtClean="0"/>
              <a:t>后来虽然经过一些运维措施，得到了恢复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但这惊魂的一幕，让我们更深刻地去审视我们的系统，加快了优化的过程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0FAF0E-5ED4-4344-ABF6-9B8AB4A8D01F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DB248B-3BB5-4095-88D0-7664CA0B8280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403F98A-869A-4E64-B40F-015F63C9ECD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430962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430962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AD9C40F-7FEF-4FFF-8CF7-12FA4628084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8F22401-0B10-4B65-B34B-94FB9050F6B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DA2084D-8C91-4542-9576-28D8F3250484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8B57370-4DD5-474D-9DE6-8FED389997D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B9325E8-C5BD-491A-85DA-30DC9AAEB5D9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0775B20-CFA3-4FC4-9214-DF137D89FEBD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2431251-A8AB-489F-A88F-346097BEF46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79CA093-9C26-4916-9C5B-65059AEA974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7F575D8-847C-491D-B37D-EFA60F18F42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ea typeface="宋体" charset="-122"/>
              </a:defRPr>
            </a:lvl1pPr>
          </a:lstStyle>
          <a:p>
            <a:fld id="{84B228DC-6A7E-4359-8496-4229FC42F979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 "/>
        <a:defRPr sz="2800">
          <a:solidFill>
            <a:schemeClr val="bg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 "/>
        <a:defRPr sz="2800">
          <a:solidFill>
            <a:schemeClr val="bg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 "/>
        <a:defRPr sz="2800">
          <a:solidFill>
            <a:schemeClr val="bg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 "/>
        <a:defRPr sz="2800">
          <a:solidFill>
            <a:schemeClr val="bg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 "/>
        <a:defRPr sz="2800">
          <a:solidFill>
            <a:schemeClr val="bg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 "/>
        <a:defRPr sz="2800">
          <a:solidFill>
            <a:schemeClr val="bg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 "/>
        <a:defRPr sz="2800">
          <a:solidFill>
            <a:schemeClr val="bg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 "/>
        <a:defRPr sz="2800">
          <a:solidFill>
            <a:schemeClr val="bg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eveloper.yahoo.com/performance/rules.html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ifesinger.org/blog/wp-content/uploads/2010/12/robi.png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smtClean="0"/>
          </a:p>
          <a:p>
            <a:endParaRPr lang="zh-CN" altLang="en-US"/>
          </a:p>
        </p:txBody>
      </p:sp>
      <p:sp>
        <p:nvSpPr>
          <p:cNvPr id="5" name="Rectangle 4"/>
          <p:cNvSpPr/>
          <p:nvPr/>
        </p:nvSpPr>
        <p:spPr bwMode="auto">
          <a:xfrm>
            <a:off x="0" y="2037117"/>
            <a:ext cx="9144000" cy="824837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zh-CN" altLang="en-US" sz="4800" smtClean="0">
                <a:solidFill>
                  <a:schemeClr val="bg1"/>
                </a:solidFill>
              </a:rPr>
              <a:t>淘宝商品详情页优化实践</a:t>
            </a:r>
            <a:endParaRPr lang="en-US" altLang="zh-CN" sz="4800" smtClean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581104" y="0"/>
            <a:ext cx="2562895" cy="1107195"/>
          </a:xfrm>
          <a:prstGeom prst="rect">
            <a:avLst/>
          </a:prstGeom>
          <a:solidFill>
            <a:schemeClr val="tx1">
              <a:lumMod val="95000"/>
              <a:lumOff val="5000"/>
              <a:alpha val="12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baseline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Velocity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baseline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China</a:t>
            </a:r>
            <a:r>
              <a:rPr kumimoji="0" lang="en-US" altLang="zh-CN" sz="3200" b="0" i="0" u="none" strike="noStrike" cap="none" normalizeH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 2010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0" y="4617720"/>
            <a:ext cx="9144000" cy="2240280"/>
          </a:xfrm>
          <a:prstGeom prst="rect">
            <a:avLst/>
          </a:prstGeom>
          <a:solidFill>
            <a:schemeClr val="tx1">
              <a:lumMod val="95000"/>
              <a:lumOff val="5000"/>
              <a:alpha val="2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altLang="zh-CN" sz="3200" smtClean="0">
              <a:solidFill>
                <a:schemeClr val="bg1"/>
              </a:solidFill>
            </a:endParaRPr>
          </a:p>
          <a:p>
            <a:r>
              <a:rPr lang="zh-CN" altLang="en-US" sz="3200" smtClean="0">
                <a:solidFill>
                  <a:schemeClr val="bg1"/>
                </a:solidFill>
              </a:rPr>
              <a:t>吴泽明（范禹）、王保平（玉伯）</a:t>
            </a:r>
            <a:endParaRPr lang="en-US" altLang="zh-CN" sz="3200" smtClean="0">
              <a:solidFill>
                <a:schemeClr val="bg1"/>
              </a:solidFill>
            </a:endParaRPr>
          </a:p>
          <a:p>
            <a:endParaRPr lang="en-US" altLang="zh-CN" sz="1400" smtClean="0">
              <a:solidFill>
                <a:schemeClr val="bg1"/>
              </a:solidFill>
            </a:endParaRPr>
          </a:p>
          <a:p>
            <a:r>
              <a:rPr kumimoji="0" lang="en-US" altLang="zh-CN" sz="32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2010/12/08</a:t>
            </a:r>
            <a:endParaRPr kumimoji="0" lang="zh-CN" altLang="en-US" sz="4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57200" y="1143000"/>
            <a:ext cx="8229600" cy="2325914"/>
          </a:xfrm>
        </p:spPr>
        <p:txBody>
          <a:bodyPr/>
          <a:lstStyle/>
          <a:p>
            <a:pPr algn="just"/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algn="just">
              <a:buNone/>
            </a:pPr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lvl="1" algn="just">
              <a:buNone/>
            </a:pPr>
            <a:endParaRPr lang="en-US" altLang="zh-CN" sz="2400" dirty="0" smtClean="0"/>
          </a:p>
          <a:p>
            <a:pPr lvl="1" algn="just">
              <a:buNone/>
            </a:pPr>
            <a:r>
              <a:rPr lang="zh-CN" altLang="en-US" sz="2400" dirty="0" smtClean="0"/>
              <a:t>     </a:t>
            </a:r>
            <a:r>
              <a:rPr lang="zh-CN" altLang="en-US" sz="2400" dirty="0" smtClean="0">
                <a:latin typeface="+mj-ea"/>
                <a:ea typeface="+mj-ea"/>
              </a:rPr>
              <a:t>一次请求时间都花在了哪里，重点优化关键路径</a:t>
            </a:r>
          </a:p>
          <a:p>
            <a:pPr lvl="1"/>
            <a:endParaRPr lang="zh-CN" altLang="en-US" sz="2400" dirty="0" smtClean="0"/>
          </a:p>
          <a:p>
            <a:endParaRPr lang="zh-CN" altLang="en-US" dirty="0" smtClean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42452" y="0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了解情况 </a:t>
            </a:r>
            <a:r>
              <a:rPr lang="en-US" altLang="zh-CN" dirty="0" smtClean="0"/>
              <a:t>- </a:t>
            </a:r>
            <a:r>
              <a:rPr lang="zh-CN" altLang="en-US" dirty="0" smtClean="0"/>
              <a:t>时间在哪里</a:t>
            </a:r>
            <a:endParaRPr lang="zh-CN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7984" y="1647672"/>
            <a:ext cx="8937523" cy="26588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57200" y="1143000"/>
            <a:ext cx="8229600" cy="2325914"/>
          </a:xfrm>
        </p:spPr>
        <p:txBody>
          <a:bodyPr/>
          <a:lstStyle/>
          <a:p>
            <a:pPr algn="just"/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algn="just">
              <a:buNone/>
            </a:pPr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lvl="1" algn="just">
              <a:buNone/>
            </a:pPr>
            <a:endParaRPr lang="en-US" altLang="zh-CN" sz="2400" dirty="0" smtClean="0"/>
          </a:p>
          <a:p>
            <a:pPr lvl="1" algn="just">
              <a:buNone/>
            </a:pPr>
            <a:r>
              <a:rPr lang="en-US" altLang="zh-CN" sz="2400" dirty="0" smtClean="0">
                <a:latin typeface="+mj-ea"/>
                <a:ea typeface="+mj-ea"/>
              </a:rPr>
              <a:t>- </a:t>
            </a:r>
            <a:r>
              <a:rPr lang="zh-CN" altLang="en-US" sz="2400" dirty="0" smtClean="0">
                <a:latin typeface="+mj-ea"/>
                <a:ea typeface="+mj-ea"/>
              </a:rPr>
              <a:t>代码执行时间都花在哪里？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1" algn="just">
              <a:buNone/>
            </a:pPr>
            <a:endParaRPr lang="en-US" altLang="zh-CN" sz="2400" dirty="0" smtClean="0">
              <a:latin typeface="+mj-ea"/>
              <a:ea typeface="+mj-ea"/>
            </a:endParaRPr>
          </a:p>
          <a:p>
            <a:pPr lvl="1" algn="just">
              <a:buNone/>
            </a:pPr>
            <a:r>
              <a:rPr lang="en-US" altLang="zh-CN" sz="2400" dirty="0" smtClean="0">
                <a:latin typeface="+mj-ea"/>
                <a:ea typeface="+mj-ea"/>
              </a:rPr>
              <a:t>- </a:t>
            </a:r>
            <a:r>
              <a:rPr lang="zh-CN" altLang="en-US" sz="2400" dirty="0" smtClean="0">
                <a:latin typeface="+mj-ea"/>
                <a:ea typeface="+mj-ea"/>
              </a:rPr>
              <a:t>重点优化热点代码</a:t>
            </a:r>
          </a:p>
          <a:p>
            <a:pPr lvl="1"/>
            <a:endParaRPr lang="zh-CN" altLang="en-US" sz="2400" dirty="0" smtClean="0"/>
          </a:p>
          <a:p>
            <a:endParaRPr lang="zh-CN" altLang="en-US" dirty="0" smtClean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42452" y="0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了解情况 </a:t>
            </a:r>
            <a:r>
              <a:rPr lang="en-US" altLang="zh-CN" dirty="0" smtClean="0"/>
              <a:t>- </a:t>
            </a:r>
            <a:r>
              <a:rPr lang="zh-CN" altLang="en-US" dirty="0" smtClean="0"/>
              <a:t>时间在哪里</a:t>
            </a:r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3242" y="1516473"/>
            <a:ext cx="8922774" cy="24803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57200" y="1143000"/>
            <a:ext cx="8229600" cy="2325914"/>
          </a:xfrm>
        </p:spPr>
        <p:txBody>
          <a:bodyPr/>
          <a:lstStyle/>
          <a:p>
            <a:pPr algn="just"/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algn="just">
              <a:buNone/>
            </a:pPr>
            <a:endParaRPr lang="en-US" altLang="zh-CN" sz="2800" dirty="0" smtClean="0"/>
          </a:p>
          <a:p>
            <a:pPr algn="just"/>
            <a:endParaRPr lang="en-US" altLang="zh-CN" sz="2800" dirty="0" smtClean="0"/>
          </a:p>
          <a:p>
            <a:pPr algn="just">
              <a:buNone/>
            </a:pPr>
            <a:endParaRPr lang="zh-CN" altLang="en-US" sz="2800" dirty="0" smtClean="0"/>
          </a:p>
          <a:p>
            <a:pPr lvl="1" algn="just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- </a:t>
            </a:r>
            <a:r>
              <a:rPr lang="zh-CN" altLang="en-US" sz="2400" dirty="0" smtClean="0">
                <a:latin typeface="+mn-ea"/>
                <a:ea typeface="+mn-ea"/>
              </a:rPr>
              <a:t>可监控性是系统的重要非功能需求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- </a:t>
            </a:r>
            <a:r>
              <a:rPr lang="zh-CN" altLang="en-US" sz="2400" dirty="0" smtClean="0">
                <a:latin typeface="+mn-ea"/>
                <a:ea typeface="+mn-ea"/>
              </a:rPr>
              <a:t>掌握系统运行情况，寻找瓶颈及风险点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- </a:t>
            </a:r>
            <a:r>
              <a:rPr lang="zh-CN" altLang="en-US" sz="2400" dirty="0" smtClean="0">
                <a:latin typeface="+mn-ea"/>
                <a:ea typeface="+mn-ea"/>
              </a:rPr>
              <a:t>日报推送给相关人员，实时报警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- </a:t>
            </a:r>
            <a:r>
              <a:rPr lang="zh-CN" altLang="en-US" sz="2400" dirty="0" smtClean="0">
                <a:latin typeface="+mn-ea"/>
                <a:ea typeface="+mn-ea"/>
              </a:rPr>
              <a:t>从报警到预警</a:t>
            </a:r>
            <a:endParaRPr lang="en-US" altLang="zh-CN" sz="2400" dirty="0" smtClean="0">
              <a:latin typeface="+mn-ea"/>
              <a:ea typeface="+mn-ea"/>
            </a:endParaRPr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5072" y="1135176"/>
            <a:ext cx="8360228" cy="3344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42452" y="0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了解情况 </a:t>
            </a:r>
            <a:r>
              <a:rPr lang="en-US" altLang="zh-CN" dirty="0" smtClean="0"/>
              <a:t>- </a:t>
            </a:r>
            <a:r>
              <a:rPr lang="zh-CN" altLang="en-US" dirty="0" smtClean="0"/>
              <a:t>系统监控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70079" y="1905430"/>
            <a:ext cx="8229600" cy="2325914"/>
          </a:xfrm>
        </p:spPr>
        <p:txBody>
          <a:bodyPr/>
          <a:lstStyle/>
          <a:p>
            <a:pPr lvl="1" algn="just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-  </a:t>
            </a:r>
            <a:r>
              <a:rPr lang="zh-CN" altLang="en-US" sz="2400" dirty="0" smtClean="0">
                <a:latin typeface="+mn-ea"/>
                <a:ea typeface="+mn-ea"/>
              </a:rPr>
              <a:t>商品被访问频率，制定 </a:t>
            </a:r>
            <a:r>
              <a:rPr lang="en-US" altLang="zh-CN" sz="2400" dirty="0" smtClean="0">
                <a:latin typeface="+mn-ea"/>
                <a:ea typeface="+mn-ea"/>
              </a:rPr>
              <a:t>Cache </a:t>
            </a:r>
            <a:r>
              <a:rPr lang="zh-CN" altLang="en-US" sz="2400" dirty="0" smtClean="0">
                <a:latin typeface="+mn-ea"/>
                <a:ea typeface="+mn-ea"/>
              </a:rPr>
              <a:t>策略制定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FontTx/>
              <a:buChar char="-"/>
            </a:pPr>
            <a:r>
              <a:rPr lang="zh-CN" altLang="en-US" sz="2400" dirty="0" smtClean="0">
                <a:latin typeface="+mn-ea"/>
                <a:ea typeface="+mn-ea"/>
              </a:rPr>
              <a:t>商品、店铺装修更新情况，制定 </a:t>
            </a:r>
            <a:r>
              <a:rPr lang="en-US" altLang="zh-CN" sz="2400" dirty="0" smtClean="0">
                <a:latin typeface="+mn-ea"/>
                <a:ea typeface="+mn-ea"/>
              </a:rPr>
              <a:t>Cache </a:t>
            </a:r>
            <a:r>
              <a:rPr lang="zh-CN" altLang="en-US" sz="2400" dirty="0" smtClean="0">
                <a:latin typeface="+mn-ea"/>
                <a:ea typeface="+mn-ea"/>
              </a:rPr>
              <a:t>策略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FontTx/>
              <a:buChar char="-"/>
            </a:pPr>
            <a:r>
              <a:rPr lang="zh-CN" altLang="en-US" sz="2400" dirty="0" smtClean="0">
                <a:latin typeface="+mn-ea"/>
                <a:ea typeface="+mn-ea"/>
              </a:rPr>
              <a:t>用户最关注的是页面的哪些模块，制定降级策略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-  </a:t>
            </a:r>
            <a:r>
              <a:rPr lang="zh-CN" altLang="en-US" sz="2400" dirty="0" smtClean="0">
                <a:latin typeface="+mn-ea"/>
                <a:ea typeface="+mn-ea"/>
              </a:rPr>
              <a:t>用户访问页面习惯分析，制定异步化策略</a:t>
            </a:r>
            <a:endParaRPr lang="en-US" altLang="zh-CN" sz="2400" dirty="0" smtClean="0">
              <a:latin typeface="+mn-ea"/>
              <a:ea typeface="+mn-ea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42452" y="0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了解情况 </a:t>
            </a:r>
            <a:r>
              <a:rPr lang="en-US" altLang="zh-CN" dirty="0" smtClean="0"/>
              <a:t>- </a:t>
            </a:r>
            <a:r>
              <a:rPr lang="zh-CN" altLang="en-US" dirty="0" smtClean="0"/>
              <a:t>数据分析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zh-CN" altLang="en-US" sz="4000" dirty="0" smtClean="0"/>
              <a:t>优化方法</a:t>
            </a:r>
            <a:endParaRPr lang="en-US" altLang="zh-CN" sz="4000" dirty="0" smtClean="0"/>
          </a:p>
        </p:txBody>
      </p:sp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2504942" y="1398844"/>
            <a:ext cx="3870101" cy="3686577"/>
          </a:xfrm>
        </p:spPr>
        <p:txBody>
          <a:bodyPr/>
          <a:lstStyle/>
          <a:p>
            <a:r>
              <a:rPr lang="en-US" altLang="zh-CN" sz="2800" dirty="0" smtClean="0"/>
              <a:t>Cache</a:t>
            </a:r>
          </a:p>
          <a:p>
            <a:endParaRPr lang="en-US" altLang="zh-CN" sz="2800" dirty="0" smtClean="0"/>
          </a:p>
          <a:p>
            <a:r>
              <a:rPr lang="zh-CN" altLang="en-US" sz="2800" dirty="0" smtClean="0"/>
              <a:t>简化</a:t>
            </a:r>
            <a:endParaRPr lang="en-US" altLang="zh-CN" sz="2800" dirty="0" smtClean="0"/>
          </a:p>
          <a:p>
            <a:endParaRPr lang="en-US" altLang="zh-CN" sz="2800" dirty="0" smtClean="0"/>
          </a:p>
          <a:p>
            <a:r>
              <a:rPr lang="zh-CN" altLang="en-US" sz="2800" dirty="0" smtClean="0"/>
              <a:t>异步</a:t>
            </a:r>
            <a:endParaRPr lang="en-US" altLang="zh-CN" sz="2800" dirty="0" smtClean="0"/>
          </a:p>
          <a:p>
            <a:endParaRPr lang="en-US" altLang="zh-CN" sz="2800" dirty="0" smtClean="0"/>
          </a:p>
          <a:p>
            <a:r>
              <a:rPr lang="zh-CN" altLang="en-US" sz="2800" dirty="0" smtClean="0"/>
              <a:t>容灾</a:t>
            </a:r>
          </a:p>
          <a:p>
            <a:pPr lvl="1"/>
            <a:endParaRPr lang="en-US" altLang="zh-CN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en-US" altLang="zh-CN" sz="4000" dirty="0" smtClean="0"/>
              <a:t>Cache</a:t>
            </a:r>
          </a:p>
        </p:txBody>
      </p:sp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59544" y="715108"/>
            <a:ext cx="8229600" cy="6142892"/>
          </a:xfrm>
        </p:spPr>
        <p:txBody>
          <a:bodyPr/>
          <a:lstStyle/>
          <a:p>
            <a:pPr lvl="1">
              <a:buNone/>
            </a:pPr>
            <a:r>
              <a:rPr lang="en-US" altLang="zh-CN" sz="2400" dirty="0" smtClean="0">
                <a:latin typeface="+mj-ea"/>
                <a:ea typeface="+mj-ea"/>
              </a:rPr>
              <a:t>Cache </a:t>
            </a:r>
            <a:r>
              <a:rPr lang="zh-CN" altLang="en-US" sz="2400" dirty="0" smtClean="0">
                <a:latin typeface="+mj-ea"/>
                <a:ea typeface="+mj-ea"/>
              </a:rPr>
              <a:t>无所不在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2" algn="just">
              <a:buFontTx/>
              <a:buChar char="-"/>
            </a:pPr>
            <a:r>
              <a:rPr lang="en-US" altLang="zh-CN" sz="2400" dirty="0" smtClean="0">
                <a:latin typeface="+mj-ea"/>
                <a:ea typeface="+mj-ea"/>
              </a:rPr>
              <a:t>JVM Cache / CDN Cache / </a:t>
            </a:r>
            <a:r>
              <a:rPr lang="en-US" altLang="zh-CN" sz="2400" dirty="0" smtClean="0">
                <a:latin typeface="+mj-ea"/>
              </a:rPr>
              <a:t>Browser  </a:t>
            </a:r>
            <a:r>
              <a:rPr lang="en-US" altLang="zh-CN" sz="2400" dirty="0" smtClean="0">
                <a:latin typeface="+mj-ea"/>
                <a:ea typeface="+mj-ea"/>
              </a:rPr>
              <a:t>Cache</a:t>
            </a:r>
          </a:p>
          <a:p>
            <a:pPr lvl="2" algn="just">
              <a:buFontTx/>
              <a:buChar char="-"/>
            </a:pPr>
            <a:r>
              <a:rPr lang="zh-CN" altLang="en-US" sz="2400" dirty="0" smtClean="0">
                <a:latin typeface="+mj-ea"/>
                <a:ea typeface="+mj-ea"/>
              </a:rPr>
              <a:t>集中式 </a:t>
            </a:r>
            <a:r>
              <a:rPr lang="en-US" altLang="zh-CN" sz="2400" dirty="0" smtClean="0">
                <a:latin typeface="+mj-ea"/>
                <a:ea typeface="+mj-ea"/>
              </a:rPr>
              <a:t>Cache</a:t>
            </a:r>
            <a:r>
              <a:rPr lang="zh-CN" altLang="en-US" sz="2400" dirty="0" smtClean="0">
                <a:latin typeface="+mj-ea"/>
                <a:ea typeface="+mj-ea"/>
              </a:rPr>
              <a:t>：</a:t>
            </a:r>
            <a:r>
              <a:rPr lang="en-US" altLang="zh-CN" sz="2400" dirty="0" err="1" smtClean="0">
                <a:latin typeface="+mj-ea"/>
                <a:ea typeface="+mj-ea"/>
              </a:rPr>
              <a:t>Tair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1">
              <a:buNone/>
            </a:pPr>
            <a:endParaRPr lang="en-US" altLang="zh-CN" sz="2400" dirty="0" smtClean="0">
              <a:latin typeface="+mj-ea"/>
              <a:ea typeface="+mj-ea"/>
            </a:endParaRPr>
          </a:p>
          <a:p>
            <a:pPr lvl="1">
              <a:buNone/>
            </a:pPr>
            <a:r>
              <a:rPr lang="en-US" altLang="zh-CN" sz="2400" dirty="0" smtClean="0">
                <a:latin typeface="+mj-ea"/>
                <a:ea typeface="+mj-ea"/>
              </a:rPr>
              <a:t>Cache </a:t>
            </a:r>
            <a:r>
              <a:rPr lang="zh-CN" altLang="en-US" sz="2400" dirty="0" smtClean="0">
                <a:latin typeface="+mj-ea"/>
                <a:ea typeface="+mj-ea"/>
              </a:rPr>
              <a:t>命中率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2" algn="just">
              <a:buFontTx/>
              <a:buChar char="-"/>
            </a:pPr>
            <a:r>
              <a:rPr lang="zh-CN" altLang="en-US" sz="2400" dirty="0" smtClean="0">
                <a:latin typeface="+mj-ea"/>
                <a:ea typeface="+mj-ea"/>
              </a:rPr>
              <a:t>更新时 </a:t>
            </a:r>
            <a:r>
              <a:rPr lang="en-US" altLang="zh-CN" sz="2400" dirty="0" smtClean="0">
                <a:latin typeface="+mj-ea"/>
                <a:ea typeface="+mj-ea"/>
              </a:rPr>
              <a:t>Put</a:t>
            </a:r>
            <a:r>
              <a:rPr lang="zh-CN" altLang="en-US" sz="2400" dirty="0" smtClean="0">
                <a:latin typeface="+mj-ea"/>
                <a:ea typeface="+mj-ea"/>
              </a:rPr>
              <a:t>，减少失效几率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2" algn="just">
              <a:buFontTx/>
              <a:buChar char="-"/>
            </a:pPr>
            <a:r>
              <a:rPr lang="zh-CN" altLang="en-US" sz="2400" dirty="0" smtClean="0">
                <a:latin typeface="+mj-ea"/>
                <a:ea typeface="+mj-ea"/>
              </a:rPr>
              <a:t>异步更新，降低不命中时系统耦合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2" algn="just">
              <a:buFontTx/>
              <a:buChar char="-"/>
            </a:pPr>
            <a:r>
              <a:rPr lang="en-US" altLang="zh-CN" sz="2400" dirty="0" smtClean="0">
                <a:latin typeface="+mj-ea"/>
                <a:ea typeface="+mj-ea"/>
              </a:rPr>
              <a:t> </a:t>
            </a:r>
            <a:r>
              <a:rPr lang="zh-CN" altLang="en-US" sz="2400" dirty="0" smtClean="0">
                <a:latin typeface="+mj-ea"/>
                <a:ea typeface="+mj-ea"/>
              </a:rPr>
              <a:t>一致性、及时性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2" algn="just">
              <a:buFontTx/>
              <a:buChar char="-"/>
            </a:pPr>
            <a:endParaRPr lang="en-US" altLang="zh-CN" sz="2400" dirty="0" smtClean="0">
              <a:latin typeface="+mj-ea"/>
              <a:ea typeface="+mj-ea"/>
            </a:endParaRPr>
          </a:p>
          <a:p>
            <a:pPr lvl="1">
              <a:buNone/>
            </a:pPr>
            <a:r>
              <a:rPr lang="en-US" altLang="zh-CN" sz="2400" dirty="0" smtClean="0">
                <a:latin typeface="+mj-ea"/>
                <a:ea typeface="+mj-ea"/>
              </a:rPr>
              <a:t>Cache </a:t>
            </a:r>
            <a:r>
              <a:rPr lang="zh-CN" altLang="en-US" sz="2400" dirty="0" smtClean="0">
                <a:latin typeface="+mj-ea"/>
                <a:ea typeface="+mj-ea"/>
              </a:rPr>
              <a:t>可靠性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2" algn="just">
              <a:buFontTx/>
              <a:buChar char="-"/>
            </a:pPr>
            <a:r>
              <a:rPr lang="zh-CN" altLang="en-US" sz="2400" dirty="0" smtClean="0">
                <a:latin typeface="+mj-ea"/>
                <a:ea typeface="+mj-ea"/>
              </a:rPr>
              <a:t>系统大量使用 </a:t>
            </a:r>
            <a:r>
              <a:rPr lang="en-US" altLang="zh-CN" sz="2400" dirty="0" smtClean="0">
                <a:latin typeface="+mj-ea"/>
                <a:ea typeface="+mj-ea"/>
              </a:rPr>
              <a:t>Cache </a:t>
            </a:r>
            <a:r>
              <a:rPr lang="zh-CN" altLang="en-US" sz="2400" dirty="0" smtClean="0">
                <a:latin typeface="+mj-ea"/>
                <a:ea typeface="+mj-ea"/>
              </a:rPr>
              <a:t>后，可靠性尤为重要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2" algn="just">
              <a:buFontTx/>
              <a:buChar char="-"/>
            </a:pPr>
            <a:r>
              <a:rPr lang="zh-CN" altLang="en-US" sz="2400" dirty="0" smtClean="0">
                <a:latin typeface="+mj-ea"/>
                <a:ea typeface="+mj-ea"/>
              </a:rPr>
              <a:t>机房容灾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2" algn="just">
              <a:buFontTx/>
              <a:buChar char="-"/>
            </a:pPr>
            <a:r>
              <a:rPr lang="zh-CN" altLang="en-US" sz="2400" dirty="0" smtClean="0">
                <a:latin typeface="+mj-ea"/>
                <a:ea typeface="+mj-ea"/>
              </a:rPr>
              <a:t>数据库洪流保护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2" algn="just">
              <a:buFontTx/>
              <a:buChar char="-"/>
            </a:pPr>
            <a:r>
              <a:rPr lang="zh-CN" altLang="en-US" sz="2400" dirty="0" smtClean="0">
                <a:latin typeface="+mj-ea"/>
                <a:ea typeface="+mj-ea"/>
              </a:rPr>
              <a:t>数据快速预热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1" algn="just">
              <a:buFontTx/>
              <a:buChar char="-"/>
            </a:pPr>
            <a:endParaRPr lang="en-US" altLang="zh-CN" sz="2400" dirty="0" smtClean="0"/>
          </a:p>
          <a:p>
            <a:pPr lvl="1">
              <a:buNone/>
            </a:pPr>
            <a:endParaRPr lang="en-US" altLang="zh-CN" sz="2400" dirty="0" smtClean="0"/>
          </a:p>
          <a:p>
            <a:pPr lvl="1" algn="just">
              <a:buFontTx/>
              <a:buChar char="-"/>
            </a:pPr>
            <a:endParaRPr lang="en-US" altLang="zh-CN" sz="2400" dirty="0" smtClean="0"/>
          </a:p>
          <a:p>
            <a:pPr lvl="1">
              <a:buFontTx/>
              <a:buChar char="-"/>
            </a:pPr>
            <a:endParaRPr lang="en-US" altLang="zh-CN" sz="2400" dirty="0" smtClean="0"/>
          </a:p>
          <a:p>
            <a:pPr lvl="1"/>
            <a:endParaRPr lang="zh-CN" altLang="en-US" sz="2400" dirty="0" smtClean="0"/>
          </a:p>
          <a:p>
            <a:pPr lvl="1"/>
            <a:endParaRPr lang="zh-CN" altLang="en-US" sz="2400" dirty="0" smtClean="0"/>
          </a:p>
          <a:p>
            <a:endParaRPr lang="zh-CN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zh-CN" altLang="en-US" sz="4000" dirty="0" smtClean="0"/>
              <a:t>简化</a:t>
            </a:r>
            <a:endParaRPr lang="en-US" altLang="zh-CN" sz="4000" dirty="0" smtClean="0"/>
          </a:p>
        </p:txBody>
      </p:sp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57200" y="1143000"/>
            <a:ext cx="8229600" cy="5501640"/>
          </a:xfrm>
        </p:spPr>
        <p:txBody>
          <a:bodyPr/>
          <a:lstStyle/>
          <a:p>
            <a:pPr lvl="1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简化系统结构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2" algn="just">
              <a:buFontTx/>
              <a:buChar char="-"/>
            </a:pPr>
            <a:r>
              <a:rPr lang="zh-CN" altLang="en-US" sz="2400" dirty="0" smtClean="0">
                <a:latin typeface="+mn-ea"/>
                <a:ea typeface="+mn-ea"/>
              </a:rPr>
              <a:t>基于 </a:t>
            </a:r>
            <a:r>
              <a:rPr lang="en-US" altLang="zh-CN" sz="2400" dirty="0" err="1" smtClean="0">
                <a:latin typeface="+mn-ea"/>
                <a:ea typeface="+mn-ea"/>
              </a:rPr>
              <a:t>Tair</a:t>
            </a:r>
            <a:r>
              <a:rPr lang="en-US" altLang="zh-CN" sz="2400" dirty="0" smtClean="0">
                <a:latin typeface="+mn-ea"/>
                <a:ea typeface="+mn-ea"/>
              </a:rPr>
              <a:t> </a:t>
            </a:r>
            <a:r>
              <a:rPr lang="zh-CN" altLang="en-US" sz="2400" dirty="0" smtClean="0">
                <a:latin typeface="+mn-ea"/>
                <a:ea typeface="+mn-ea"/>
              </a:rPr>
              <a:t>做数据交互，避免过多的远程服务调用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2" algn="just">
              <a:buFontTx/>
              <a:buChar char="-"/>
            </a:pPr>
            <a:r>
              <a:rPr lang="zh-CN" altLang="en-US" sz="2400" dirty="0" smtClean="0">
                <a:latin typeface="+mn-ea"/>
                <a:ea typeface="+mn-ea"/>
              </a:rPr>
              <a:t>去除数据库访问，获得良好扩展性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2">
              <a:buFontTx/>
              <a:buChar char="-"/>
            </a:pPr>
            <a:r>
              <a:rPr lang="zh-CN" altLang="en-US" sz="2400" dirty="0" smtClean="0">
                <a:latin typeface="+mn-ea"/>
                <a:ea typeface="+mn-ea"/>
              </a:rPr>
              <a:t>店铺装修模板渲染一体化，异步更新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r>
              <a:rPr lang="zh-CN" altLang="en-US" sz="2400" dirty="0" smtClean="0">
                <a:latin typeface="+mn-ea"/>
              </a:rPr>
              <a:t>简化内容</a:t>
            </a:r>
            <a:endParaRPr lang="en-US" altLang="zh-CN" sz="2400" dirty="0" smtClean="0">
              <a:latin typeface="+mn-ea"/>
            </a:endParaRPr>
          </a:p>
          <a:p>
            <a:pPr lvl="2">
              <a:buFontTx/>
              <a:buChar char="-"/>
            </a:pPr>
            <a:r>
              <a:rPr lang="zh-CN" altLang="en-US" sz="2400" dirty="0" smtClean="0">
                <a:latin typeface="+mn-ea"/>
              </a:rPr>
              <a:t>对</a:t>
            </a:r>
            <a:r>
              <a:rPr lang="en-US" altLang="zh-CN" sz="2400" dirty="0" err="1" smtClean="0">
                <a:latin typeface="+mn-ea"/>
              </a:rPr>
              <a:t>Tair</a:t>
            </a:r>
            <a:r>
              <a:rPr lang="zh-CN" altLang="en-US" sz="2400" dirty="0" smtClean="0">
                <a:latin typeface="+mn-ea"/>
              </a:rPr>
              <a:t>中内容采用字节数更短的序列化方式</a:t>
            </a:r>
            <a:endParaRPr lang="en-US" altLang="zh-CN" sz="2400" dirty="0" smtClean="0">
              <a:latin typeface="+mn-ea"/>
            </a:endParaRPr>
          </a:p>
          <a:p>
            <a:pPr lvl="2">
              <a:buFontTx/>
              <a:buChar char="-"/>
            </a:pPr>
            <a:r>
              <a:rPr lang="zh-CN" altLang="en-US" sz="2400" dirty="0" smtClean="0">
                <a:latin typeface="+mn-ea"/>
              </a:rPr>
              <a:t>去掉 </a:t>
            </a:r>
            <a:r>
              <a:rPr lang="en-US" altLang="zh-CN" sz="2400" dirty="0" smtClean="0">
                <a:latin typeface="+mn-ea"/>
              </a:rPr>
              <a:t>HTML </a:t>
            </a:r>
            <a:r>
              <a:rPr lang="zh-CN" altLang="en-US" sz="2400" dirty="0" smtClean="0">
                <a:latin typeface="+mn-ea"/>
              </a:rPr>
              <a:t>中的空格、换行</a:t>
            </a:r>
            <a:endParaRPr lang="en-US" altLang="zh-CN" sz="2400" dirty="0" smtClean="0">
              <a:latin typeface="+mn-ea"/>
            </a:endParaRPr>
          </a:p>
          <a:p>
            <a:pPr lvl="2">
              <a:buFontTx/>
              <a:buChar char="-"/>
            </a:pPr>
            <a:r>
              <a:rPr lang="zh-CN" altLang="en-US" sz="2400" dirty="0" smtClean="0">
                <a:latin typeface="+mn-ea"/>
              </a:rPr>
              <a:t>合并域名（使用无</a:t>
            </a:r>
            <a:r>
              <a:rPr lang="en-US" altLang="zh-CN" sz="2400" dirty="0" smtClean="0">
                <a:latin typeface="+mn-ea"/>
              </a:rPr>
              <a:t>cookie</a:t>
            </a:r>
            <a:r>
              <a:rPr lang="zh-CN" altLang="en-US" sz="2400" dirty="0" smtClean="0">
                <a:latin typeface="+mn-ea"/>
              </a:rPr>
              <a:t>的域名）</a:t>
            </a:r>
            <a:endParaRPr lang="en-US" altLang="zh-CN" sz="2400" dirty="0" smtClean="0">
              <a:latin typeface="+mn-ea"/>
            </a:endParaRPr>
          </a:p>
          <a:p>
            <a:pPr lvl="2">
              <a:buFontTx/>
              <a:buChar char="-"/>
            </a:pPr>
            <a:r>
              <a:rPr lang="zh-CN" altLang="en-US" sz="2400" dirty="0" smtClean="0">
                <a:latin typeface="+mn-ea"/>
              </a:rPr>
              <a:t>减少 </a:t>
            </a:r>
            <a:r>
              <a:rPr lang="en-US" altLang="zh-CN" sz="2400" dirty="0" smtClean="0">
                <a:latin typeface="+mn-ea"/>
              </a:rPr>
              <a:t>Cookie</a:t>
            </a:r>
            <a:r>
              <a:rPr lang="zh-CN" altLang="en-US" sz="2400" dirty="0" smtClean="0">
                <a:latin typeface="+mn-ea"/>
              </a:rPr>
              <a:t>，采用服务端 </a:t>
            </a:r>
            <a:r>
              <a:rPr lang="en-US" altLang="zh-CN" sz="2400" dirty="0" smtClean="0">
                <a:latin typeface="+mn-ea"/>
              </a:rPr>
              <a:t>Session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zh-CN" altLang="en-US" sz="4000" dirty="0" smtClean="0"/>
              <a:t>异步</a:t>
            </a:r>
            <a:endParaRPr lang="en-US" altLang="zh-CN" sz="4000" dirty="0" smtClean="0"/>
          </a:p>
        </p:txBody>
      </p:sp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57200" y="1143000"/>
            <a:ext cx="8229600" cy="5501640"/>
          </a:xfrm>
        </p:spPr>
        <p:txBody>
          <a:bodyPr/>
          <a:lstStyle/>
          <a:p>
            <a:pPr lvl="1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优先输出页面首屏中关键内容，其它内容异步输</a:t>
            </a:r>
            <a:r>
              <a:rPr lang="zh-CN" altLang="en-US" sz="2400" smtClean="0">
                <a:latin typeface="+mn-ea"/>
                <a:ea typeface="+mn-ea"/>
              </a:rPr>
              <a:t>出，非首</a:t>
            </a:r>
            <a:r>
              <a:rPr lang="zh-CN" altLang="en-US" sz="2400" dirty="0" smtClean="0">
                <a:latin typeface="+mn-ea"/>
                <a:ea typeface="+mn-ea"/>
              </a:rPr>
              <a:t>屏内容用户拖动滚动条后再加载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优势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2">
              <a:buFontTx/>
              <a:buChar char="-"/>
            </a:pPr>
            <a:r>
              <a:rPr lang="zh-CN" altLang="en-US" sz="2400" dirty="0" smtClean="0">
                <a:latin typeface="+mn-ea"/>
                <a:ea typeface="+mn-ea"/>
              </a:rPr>
              <a:t>降低首次输出内容大小，浏览器提前渲染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2">
              <a:buFontTx/>
              <a:buChar char="-"/>
            </a:pPr>
            <a:r>
              <a:rPr lang="zh-CN" altLang="en-US" sz="2400" dirty="0" smtClean="0">
                <a:latin typeface="+mn-ea"/>
                <a:ea typeface="+mn-ea"/>
              </a:rPr>
              <a:t>用户能很快看到主要内容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2">
              <a:buFontTx/>
              <a:buChar char="-"/>
            </a:pPr>
            <a:r>
              <a:rPr lang="zh-CN" altLang="en-US" sz="2400" dirty="0" smtClean="0">
                <a:latin typeface="+mn-ea"/>
                <a:ea typeface="+mn-ea"/>
              </a:rPr>
              <a:t>降低耦合，简化服务端依赖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2">
              <a:buFontTx/>
              <a:buChar char="-"/>
            </a:pPr>
            <a:r>
              <a:rPr lang="zh-CN" altLang="en-US" sz="2400" dirty="0" smtClean="0">
                <a:latin typeface="+mn-ea"/>
                <a:ea typeface="+mn-ea"/>
              </a:rPr>
              <a:t>降低主服务器响应时间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有利也有弊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2">
              <a:buFontTx/>
              <a:buChar char="-"/>
            </a:pPr>
            <a:r>
              <a:rPr lang="zh-CN" altLang="en-US" sz="2400" dirty="0" smtClean="0">
                <a:latin typeface="+mn-ea"/>
                <a:ea typeface="+mn-ea"/>
              </a:rPr>
              <a:t>增加浏览器请求、增加流量开销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2">
              <a:buFontTx/>
              <a:buChar char="-"/>
            </a:pPr>
            <a:r>
              <a:rPr lang="zh-CN" altLang="en-US" sz="2400" dirty="0" smtClean="0">
                <a:latin typeface="+mn-ea"/>
                <a:ea typeface="+mn-ea"/>
              </a:rPr>
              <a:t>客户端变得复杂，设计不当会影响</a:t>
            </a:r>
            <a:r>
              <a:rPr lang="zh-CN" altLang="en-US" sz="2400" smtClean="0">
                <a:latin typeface="+mn-ea"/>
                <a:ea typeface="+mn-ea"/>
              </a:rPr>
              <a:t>体验</a:t>
            </a:r>
            <a:endParaRPr lang="en-US" altLang="zh-CN" sz="2400" dirty="0" smtClean="0"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zh-CN" altLang="en-US" sz="4000" smtClean="0"/>
              <a:t>容灾 </a:t>
            </a:r>
            <a:r>
              <a:rPr lang="en-US" altLang="zh-CN" sz="4000" smtClean="0"/>
              <a:t>- </a:t>
            </a:r>
            <a:r>
              <a:rPr lang="zh-CN" altLang="en-US" sz="4000" smtClean="0"/>
              <a:t>应</a:t>
            </a:r>
            <a:r>
              <a:rPr lang="zh-CN" altLang="en-US" sz="4000" dirty="0" smtClean="0"/>
              <a:t>急措施</a:t>
            </a:r>
            <a:endParaRPr lang="en-US" altLang="zh-CN" sz="4000" dirty="0" smtClean="0"/>
          </a:p>
        </p:txBody>
      </p:sp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57200" y="990600"/>
            <a:ext cx="8229600" cy="5867400"/>
          </a:xfrm>
        </p:spPr>
        <p:txBody>
          <a:bodyPr/>
          <a:lstStyle/>
          <a:p>
            <a:pPr lvl="1" algn="just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系统再完善，意外总可能发生，需要有紧急情况的预案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加机器 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	- </a:t>
            </a:r>
            <a:r>
              <a:rPr lang="zh-CN" altLang="en-US" sz="2400" dirty="0" smtClean="0">
                <a:latin typeface="+mn-ea"/>
                <a:ea typeface="+mn-ea"/>
              </a:rPr>
              <a:t>比较土，但关键时刻管用，</a:t>
            </a:r>
            <a:r>
              <a:rPr lang="zh-CN" altLang="en-US" sz="2400" smtClean="0">
                <a:latin typeface="+mn-ea"/>
                <a:ea typeface="+mn-ea"/>
              </a:rPr>
              <a:t>预备 </a:t>
            </a:r>
            <a:r>
              <a:rPr lang="en-US" altLang="zh-CN" sz="2400" smtClean="0">
                <a:latin typeface="+mn-ea"/>
                <a:ea typeface="+mn-ea"/>
              </a:rPr>
              <a:t>Buffer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	- </a:t>
            </a:r>
            <a:r>
              <a:rPr lang="zh-CN" altLang="en-US" sz="2400" dirty="0" smtClean="0">
                <a:latin typeface="+mn-ea"/>
                <a:ea typeface="+mn-ea"/>
              </a:rPr>
              <a:t>应用能水平扩展</a:t>
            </a:r>
            <a:r>
              <a:rPr lang="en-US" altLang="zh-CN" sz="2400" dirty="0" smtClean="0">
                <a:latin typeface="+mn-ea"/>
                <a:ea typeface="+mn-ea"/>
              </a:rPr>
              <a:t>(</a:t>
            </a:r>
            <a:r>
              <a:rPr lang="zh-CN" altLang="en-US" sz="2400" dirty="0" smtClean="0">
                <a:latin typeface="+mn-ea"/>
                <a:ea typeface="+mn-ea"/>
              </a:rPr>
              <a:t>例如没有数据库连接</a:t>
            </a:r>
            <a:r>
              <a:rPr lang="en-US" altLang="zh-CN" sz="2400" dirty="0" smtClean="0">
                <a:latin typeface="+mn-ea"/>
                <a:ea typeface="+mn-ea"/>
              </a:rPr>
              <a:t>)</a:t>
            </a:r>
            <a:r>
              <a:rPr lang="zh-CN" altLang="en-US" sz="2400" dirty="0" smtClean="0">
                <a:latin typeface="+mn-ea"/>
                <a:ea typeface="+mn-ea"/>
              </a:rPr>
              <a:t>、快速部署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降级和隔离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	- </a:t>
            </a:r>
            <a:r>
              <a:rPr lang="zh-CN" altLang="en-US" sz="2400" dirty="0" smtClean="0">
                <a:latin typeface="+mn-ea"/>
                <a:ea typeface="+mn-ea"/>
              </a:rPr>
              <a:t>各种功能模块的开关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en-US" altLang="zh-CN" sz="2400" smtClean="0">
                <a:latin typeface="+mn-ea"/>
                <a:ea typeface="+mn-ea"/>
              </a:rPr>
              <a:t>   - </a:t>
            </a:r>
            <a:r>
              <a:rPr lang="zh-CN" altLang="en-US" sz="2400" dirty="0" smtClean="0">
                <a:latin typeface="+mn-ea"/>
                <a:ea typeface="+mn-ea"/>
              </a:rPr>
              <a:t>接口调用的流控及线程池隔离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保护模块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	- </a:t>
            </a:r>
            <a:r>
              <a:rPr lang="zh-CN" altLang="en-US" sz="2400" dirty="0" smtClean="0">
                <a:latin typeface="+mn-ea"/>
                <a:ea typeface="+mn-ea"/>
              </a:rPr>
              <a:t>避免服</a:t>
            </a:r>
            <a:r>
              <a:rPr lang="zh-CN" altLang="en-US" sz="2400" smtClean="0">
                <a:latin typeface="+mn-ea"/>
                <a:ea typeface="+mn-ea"/>
              </a:rPr>
              <a:t>务器 </a:t>
            </a:r>
            <a:r>
              <a:rPr lang="en-US" altLang="zh-CN" sz="2400" smtClean="0">
                <a:latin typeface="+mn-ea"/>
                <a:ea typeface="+mn-ea"/>
              </a:rPr>
              <a:t>Load </a:t>
            </a:r>
            <a:r>
              <a:rPr lang="zh-CN" altLang="en-US" sz="2400" smtClean="0">
                <a:latin typeface="+mn-ea"/>
                <a:ea typeface="+mn-ea"/>
              </a:rPr>
              <a:t>过</a:t>
            </a:r>
            <a:r>
              <a:rPr lang="zh-CN" altLang="en-US" sz="2400" dirty="0" smtClean="0">
                <a:latin typeface="+mn-ea"/>
                <a:ea typeface="+mn-ea"/>
              </a:rPr>
              <a:t>高，无法快速恢复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en-US" altLang="zh-CN" sz="2400" smtClean="0">
                <a:latin typeface="+mn-ea"/>
                <a:ea typeface="+mn-ea"/>
              </a:rPr>
              <a:t>   - </a:t>
            </a:r>
            <a:r>
              <a:rPr lang="zh-CN" altLang="en-US" sz="2400" dirty="0" smtClean="0">
                <a:latin typeface="+mn-ea"/>
                <a:ea typeface="+mn-ea"/>
              </a:rPr>
              <a:t>丢弃部分用户请求，过几秒后，提示用户</a:t>
            </a:r>
            <a:r>
              <a:rPr lang="zh-CN" altLang="en-US" sz="2400" smtClean="0">
                <a:latin typeface="+mn-ea"/>
                <a:ea typeface="+mn-ea"/>
              </a:rPr>
              <a:t>刷新</a:t>
            </a:r>
            <a:endParaRPr lang="en-US" altLang="zh-CN" sz="2400" dirty="0" smtClean="0"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zh-CN" altLang="en-US" sz="4000" dirty="0" smtClean="0"/>
              <a:t>容灾 </a:t>
            </a:r>
            <a:r>
              <a:rPr lang="en-US" altLang="zh-CN" sz="4000" dirty="0" smtClean="0"/>
              <a:t>- </a:t>
            </a:r>
            <a:r>
              <a:rPr lang="zh-CN" altLang="en-US" sz="4000" dirty="0" smtClean="0"/>
              <a:t>容量规划</a:t>
            </a:r>
            <a:endParaRPr lang="en-US" altLang="zh-CN" sz="4000" dirty="0" smtClean="0"/>
          </a:p>
        </p:txBody>
      </p:sp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57200" y="1143000"/>
            <a:ext cx="8229600" cy="5181600"/>
          </a:xfrm>
        </p:spPr>
        <p:txBody>
          <a:bodyPr/>
          <a:lstStyle/>
          <a:p>
            <a:pPr lvl="1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- </a:t>
            </a:r>
            <a:r>
              <a:rPr lang="zh-CN" altLang="en-US" sz="2400" dirty="0" smtClean="0">
                <a:latin typeface="+mn-ea"/>
                <a:ea typeface="+mn-ea"/>
              </a:rPr>
              <a:t>建立性能指标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- </a:t>
            </a:r>
            <a:r>
              <a:rPr lang="zh-CN" altLang="en-US" sz="2400" dirty="0" smtClean="0">
                <a:latin typeface="+mn-ea"/>
                <a:ea typeface="+mn-ea"/>
              </a:rPr>
              <a:t>线上单机容量定时压测、余量预估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- </a:t>
            </a:r>
            <a:r>
              <a:rPr lang="zh-CN" altLang="en-US" sz="2400" dirty="0" smtClean="0">
                <a:latin typeface="+mn-ea"/>
                <a:ea typeface="+mn-ea"/>
              </a:rPr>
              <a:t>保持</a:t>
            </a:r>
            <a:r>
              <a:rPr lang="zh-CN" altLang="en-US" sz="2400" smtClean="0">
                <a:latin typeface="+mn-ea"/>
                <a:ea typeface="+mn-ea"/>
              </a:rPr>
              <a:t>至少 </a:t>
            </a:r>
            <a:r>
              <a:rPr lang="en-US" altLang="zh-CN" sz="2400" smtClean="0">
                <a:latin typeface="+mn-ea"/>
                <a:ea typeface="+mn-ea"/>
              </a:rPr>
              <a:t>100% </a:t>
            </a:r>
            <a:r>
              <a:rPr lang="zh-CN" altLang="en-US" sz="2400" smtClean="0">
                <a:latin typeface="+mn-ea"/>
                <a:ea typeface="+mn-ea"/>
              </a:rPr>
              <a:t>的余量</a:t>
            </a:r>
            <a:endParaRPr lang="en-US" altLang="zh-CN" sz="2400" dirty="0" smtClean="0">
              <a:latin typeface="+mn-ea"/>
              <a:ea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7320" y="1158240"/>
            <a:ext cx="88900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267" y="2665298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商品详情页介绍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zh-CN" altLang="en-US" sz="4000" dirty="0" smtClean="0"/>
              <a:t>服务端优化小结</a:t>
            </a:r>
            <a:endParaRPr lang="en-US" altLang="zh-CN" sz="4000" dirty="0" smtClean="0"/>
          </a:p>
        </p:txBody>
      </p:sp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57200" y="990600"/>
            <a:ext cx="8229600" cy="5330687"/>
          </a:xfrm>
        </p:spPr>
        <p:txBody>
          <a:bodyPr/>
          <a:lstStyle/>
          <a:p>
            <a:pPr lvl="1" algn="just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业务在变化，优化并非一劳永逸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了解系统运行情况，用数据说话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简单就是美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en-US" altLang="zh-CN" sz="2400" dirty="0" smtClean="0">
                <a:latin typeface="+mn-ea"/>
                <a:ea typeface="+mn-ea"/>
              </a:rPr>
              <a:t>Cache</a:t>
            </a:r>
            <a:r>
              <a:rPr lang="zh-CN" altLang="en-US" sz="2400" dirty="0" smtClean="0">
                <a:latin typeface="+mn-ea"/>
                <a:ea typeface="+mn-ea"/>
              </a:rPr>
              <a:t>、异步化，按需加载</a:t>
            </a: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endParaRPr lang="en-US" altLang="zh-CN" sz="2400" dirty="0" smtClean="0">
              <a:latin typeface="+mn-ea"/>
              <a:ea typeface="+mn-ea"/>
            </a:endParaRPr>
          </a:p>
          <a:p>
            <a:pPr lvl="1" algn="just">
              <a:buNone/>
            </a:pPr>
            <a:r>
              <a:rPr lang="zh-CN" altLang="en-US" sz="2400" dirty="0" smtClean="0">
                <a:latin typeface="+mn-ea"/>
                <a:ea typeface="+mn-ea"/>
              </a:rPr>
              <a:t>容灾意识及措施</a:t>
            </a:r>
            <a:endParaRPr lang="en-US" altLang="zh-CN" sz="2400" dirty="0" smtClean="0"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267" y="2665298"/>
            <a:ext cx="8229600" cy="1143000"/>
          </a:xfrm>
        </p:spPr>
        <p:txBody>
          <a:bodyPr/>
          <a:lstStyle/>
          <a:p>
            <a:r>
              <a:rPr lang="zh-CN" altLang="en-US" smtClean="0"/>
              <a:t>第二部分：前端优化实践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apture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412015" y="659854"/>
            <a:ext cx="8293558" cy="4536986"/>
          </a:xfrm>
        </p:spPr>
      </p:pic>
      <p:sp>
        <p:nvSpPr>
          <p:cNvPr id="5" name="Rectangle 4"/>
          <p:cNvSpPr/>
          <p:nvPr/>
        </p:nvSpPr>
        <p:spPr>
          <a:xfrm>
            <a:off x="1280160" y="5861149"/>
            <a:ext cx="61874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mtClean="0">
                <a:hlinkClick r:id="rId4"/>
              </a:rPr>
              <a:t>http://developer.yahoo.com/performance/rules.html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apture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296042" y="812233"/>
            <a:ext cx="6461118" cy="518826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apture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182718" y="1654341"/>
            <a:ext cx="6710461" cy="3542499"/>
          </a:xfrm>
        </p:spPr>
      </p:pic>
      <p:sp>
        <p:nvSpPr>
          <p:cNvPr id="3" name="Rectangle 2"/>
          <p:cNvSpPr/>
          <p:nvPr/>
        </p:nvSpPr>
        <p:spPr>
          <a:xfrm>
            <a:off x="198303" y="5860052"/>
            <a:ext cx="86482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mtClean="0">
                <a:latin typeface="Courier New" pitchFamily="49" charset="0"/>
                <a:cs typeface="Courier New" pitchFamily="49" charset="0"/>
                <a:hlinkClick r:id="rId4"/>
              </a:rPr>
              <a:t>http://lifesinger.org/blog/wp-content/uploads/2010/12/robi.png</a:t>
            </a:r>
            <a:endParaRPr lang="zh-CN" altLang="en-US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3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Rectangle 4"/>
          <p:cNvSpPr/>
          <p:nvPr/>
        </p:nvSpPr>
        <p:spPr bwMode="auto">
          <a:xfrm>
            <a:off x="0" y="854270"/>
            <a:ext cx="9144000" cy="1068639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kumimoji="0" lang="en-US" altLang="zh-CN" sz="4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Reduce</a:t>
            </a:r>
            <a:endParaRPr kumimoji="0" lang="zh-CN" altLang="en-US" sz="4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163651" y="3981691"/>
            <a:ext cx="6980349" cy="1697892"/>
          </a:xfrm>
          <a:prstGeom prst="rect">
            <a:avLst/>
          </a:prstGeom>
          <a:solidFill>
            <a:schemeClr val="tx1">
              <a:lumMod val="95000"/>
              <a:lumOff val="5000"/>
              <a:alpha val="2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r>
              <a:rPr lang="zh-CN" altLang="en-US" sz="4800" smtClean="0">
                <a:solidFill>
                  <a:schemeClr val="bg1">
                    <a:lumMod val="85000"/>
                  </a:schemeClr>
                </a:solidFill>
                <a:latin typeface="+mn-lt"/>
              </a:rPr>
              <a:t>达到简单的最简单方法，</a:t>
            </a:r>
            <a:endParaRPr lang="en-US" altLang="zh-CN" sz="4800" smtClean="0">
              <a:solidFill>
                <a:schemeClr val="bg1">
                  <a:lumMod val="85000"/>
                </a:schemeClr>
              </a:solidFill>
              <a:latin typeface="+mn-lt"/>
            </a:endParaRPr>
          </a:p>
          <a:p>
            <a:pPr algn="l"/>
            <a:r>
              <a:rPr lang="zh-CN" altLang="en-US" sz="4800" smtClean="0">
                <a:solidFill>
                  <a:schemeClr val="bg1">
                    <a:lumMod val="85000"/>
                  </a:schemeClr>
                </a:solidFill>
                <a:latin typeface="+mn-lt"/>
              </a:rPr>
              <a:t>是用心裁剪。</a:t>
            </a:r>
            <a:endParaRPr kumimoji="0" lang="zh-CN" altLang="en-US" sz="4800" b="0" i="0" u="none" strike="noStrike" cap="none" normalizeH="0" baseline="0" dirty="0" smtClean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apture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606460" y="1466708"/>
            <a:ext cx="7898792" cy="395873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183" y="0"/>
            <a:ext cx="8229600" cy="1143000"/>
          </a:xfrm>
        </p:spPr>
        <p:txBody>
          <a:bodyPr/>
          <a:lstStyle/>
          <a:p>
            <a:r>
              <a:rPr lang="zh-CN" altLang="en-US" smtClean="0"/>
              <a:t>问题分析</a:t>
            </a:r>
            <a:endParaRPr lang="zh-CN" altLang="en-US"/>
          </a:p>
        </p:txBody>
      </p:sp>
      <p:sp>
        <p:nvSpPr>
          <p:cNvPr id="8" name="Rectangle 7"/>
          <p:cNvSpPr/>
          <p:nvPr/>
        </p:nvSpPr>
        <p:spPr bwMode="auto">
          <a:xfrm>
            <a:off x="0" y="5629619"/>
            <a:ext cx="9144000" cy="1063128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zh-CN" altLang="en-US" sz="3200" smtClean="0">
                <a:solidFill>
                  <a:schemeClr val="bg1"/>
                </a:solidFill>
                <a:latin typeface="+mn-lt"/>
              </a:rPr>
              <a:t>大量图片</a:t>
            </a:r>
            <a:endParaRPr lang="en-US" altLang="zh-CN" sz="3200" smtClean="0">
              <a:solidFill>
                <a:schemeClr val="bg1"/>
              </a:solidFill>
              <a:latin typeface="+mn-lt"/>
            </a:endParaRPr>
          </a:p>
          <a:p>
            <a:r>
              <a:rPr lang="en-US" altLang="zh-CN" sz="3200" smtClean="0">
                <a:solidFill>
                  <a:schemeClr val="bg1"/>
                </a:solidFill>
                <a:latin typeface="+mn-lt"/>
              </a:rPr>
              <a:t>JS </a:t>
            </a:r>
            <a:r>
              <a:rPr lang="zh-CN" altLang="en-US" sz="3200" smtClean="0">
                <a:solidFill>
                  <a:schemeClr val="bg1"/>
                </a:solidFill>
                <a:latin typeface="+mn-lt"/>
              </a:rPr>
              <a:t>大小 </a:t>
            </a:r>
            <a:r>
              <a:rPr lang="en-US" altLang="zh-CN" sz="3200" smtClean="0">
                <a:solidFill>
                  <a:schemeClr val="bg1"/>
                </a:solidFill>
                <a:latin typeface="+mn-lt"/>
              </a:rPr>
              <a:t>Gzipped </a:t>
            </a:r>
            <a:r>
              <a:rPr lang="zh-CN" altLang="en-US" sz="3200" smtClean="0">
                <a:solidFill>
                  <a:schemeClr val="bg1"/>
                </a:solidFill>
                <a:latin typeface="+mn-lt"/>
              </a:rPr>
              <a:t>后也近 </a:t>
            </a:r>
            <a:r>
              <a:rPr lang="en-US" altLang="zh-CN" sz="3200" smtClean="0">
                <a:solidFill>
                  <a:schemeClr val="bg1"/>
                </a:solidFill>
                <a:latin typeface="+mn-lt"/>
              </a:rPr>
              <a:t>100 KB</a:t>
            </a:r>
            <a:endParaRPr kumimoji="0" lang="zh-CN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6" name="Content Placeholder 5" descr="breakdownPie.php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580575" y="1457209"/>
            <a:ext cx="6054112" cy="4036075"/>
          </a:xfrm>
        </p:spPr>
      </p:pic>
      <p:sp>
        <p:nvSpPr>
          <p:cNvPr id="5" name="Rectangle 4"/>
          <p:cNvSpPr/>
          <p:nvPr/>
        </p:nvSpPr>
        <p:spPr bwMode="auto">
          <a:xfrm>
            <a:off x="7237926" y="1"/>
            <a:ext cx="1906073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baseline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Reduce</a:t>
            </a:r>
            <a:endParaRPr kumimoji="0" lang="en-US" altLang="zh-CN" sz="3200" b="0" i="0" u="none" strike="noStrike" cap="none" normalizeH="0" smtClean="0">
              <a:ln>
                <a:noFill/>
              </a:ln>
              <a:solidFill>
                <a:srgbClr val="FFC000"/>
              </a:solidFill>
              <a:effectLst/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419" y="1214609"/>
            <a:ext cx="8229600" cy="5105400"/>
          </a:xfrm>
        </p:spPr>
        <p:txBody>
          <a:bodyPr/>
          <a:lstStyle/>
          <a:p>
            <a:pPr>
              <a:buNone/>
            </a:pPr>
            <a:r>
              <a:rPr lang="zh-CN" altLang="en-US" smtClean="0"/>
              <a:t>优化重</a:t>
            </a:r>
            <a:r>
              <a:rPr lang="zh-CN" altLang="en-US" dirty="0" smtClean="0"/>
              <a:t>点：</a:t>
            </a:r>
            <a:endParaRPr lang="en-US" altLang="zh-CN" dirty="0" smtClean="0"/>
          </a:p>
          <a:p>
            <a:pPr>
              <a:buNone/>
            </a:pPr>
            <a:endParaRPr lang="en-US" altLang="zh-CN" dirty="0" smtClean="0"/>
          </a:p>
          <a:p>
            <a:pPr lvl="1"/>
            <a:r>
              <a:rPr lang="en-US" altLang="zh-CN" dirty="0" smtClean="0">
                <a:latin typeface="+mn-ea"/>
                <a:ea typeface="+mn-ea"/>
              </a:rPr>
              <a:t>- YUI </a:t>
            </a:r>
            <a:r>
              <a:rPr lang="en-US" altLang="zh-CN" smtClean="0">
                <a:latin typeface="+mn-ea"/>
                <a:ea typeface="+mn-ea"/>
              </a:rPr>
              <a:t>to KISSY</a:t>
            </a:r>
            <a:r>
              <a:rPr lang="zh-CN" altLang="en-US" smtClean="0">
                <a:latin typeface="+mn-ea"/>
                <a:ea typeface="+mn-ea"/>
              </a:rPr>
              <a:t>，减少基础类库大小</a:t>
            </a:r>
            <a:endParaRPr lang="en-US" altLang="zh-CN" dirty="0" smtClean="0">
              <a:latin typeface="+mn-ea"/>
              <a:ea typeface="+mn-ea"/>
            </a:endParaRPr>
          </a:p>
          <a:p>
            <a:pPr lvl="1"/>
            <a:r>
              <a:rPr lang="en-US" altLang="zh-CN" smtClean="0">
                <a:latin typeface="+mn-ea"/>
                <a:ea typeface="+mn-ea"/>
              </a:rPr>
              <a:t>- </a:t>
            </a:r>
            <a:r>
              <a:rPr lang="zh-CN" altLang="en-US" smtClean="0">
                <a:latin typeface="+mn-ea"/>
                <a:ea typeface="+mn-ea"/>
              </a:rPr>
              <a:t>基于 </a:t>
            </a:r>
            <a:r>
              <a:rPr lang="en-US" altLang="zh-CN" smtClean="0">
                <a:latin typeface="+mn-ea"/>
                <a:ea typeface="+mn-ea"/>
              </a:rPr>
              <a:t>KISSY</a:t>
            </a:r>
            <a:r>
              <a:rPr lang="zh-CN" altLang="en-US" smtClean="0">
                <a:latin typeface="+mn-ea"/>
                <a:ea typeface="+mn-ea"/>
              </a:rPr>
              <a:t>，重构 </a:t>
            </a:r>
            <a:r>
              <a:rPr lang="en-US" altLang="zh-CN" smtClean="0">
                <a:latin typeface="+mn-ea"/>
                <a:ea typeface="+mn-ea"/>
              </a:rPr>
              <a:t>JS/CSS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7237926" y="1"/>
            <a:ext cx="1906073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baseline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Reduce</a:t>
            </a:r>
            <a:endParaRPr kumimoji="0" lang="en-US" altLang="zh-CN" sz="3200" b="0" i="0" u="none" strike="noStrike" cap="none" normalizeH="0" smtClean="0">
              <a:ln>
                <a:noFill/>
              </a:ln>
              <a:solidFill>
                <a:srgbClr val="FFC000"/>
              </a:solidFill>
              <a:effectLst/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3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873825" y="1312518"/>
            <a:ext cx="5176971" cy="4524223"/>
          </a:xfrm>
        </p:spPr>
      </p:pic>
      <p:sp>
        <p:nvSpPr>
          <p:cNvPr id="6" name="Rectangle 5"/>
          <p:cNvSpPr/>
          <p:nvPr/>
        </p:nvSpPr>
        <p:spPr bwMode="auto">
          <a:xfrm>
            <a:off x="0" y="6169445"/>
            <a:ext cx="9144000" cy="523301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zh-CN" altLang="en-US" sz="3200" smtClean="0">
                <a:solidFill>
                  <a:schemeClr val="bg1"/>
                </a:solidFill>
                <a:latin typeface="+mn-lt"/>
              </a:rPr>
              <a:t>单位是 </a:t>
            </a:r>
            <a:r>
              <a:rPr lang="en-US" altLang="zh-CN" sz="3200" smtClean="0">
                <a:solidFill>
                  <a:schemeClr val="bg1"/>
                </a:solidFill>
                <a:latin typeface="+mn-lt"/>
              </a:rPr>
              <a:t>KB  Gzipped </a:t>
            </a:r>
            <a:endParaRPr kumimoji="0" lang="zh-CN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237926" y="1"/>
            <a:ext cx="1906073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baseline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Reduce</a:t>
            </a:r>
            <a:endParaRPr kumimoji="0" lang="en-US" altLang="zh-CN" sz="3200" b="0" i="0" u="none" strike="noStrike" cap="none" normalizeH="0" smtClean="0">
              <a:ln>
                <a:noFill/>
              </a:ln>
              <a:solidFill>
                <a:srgbClr val="FFC000"/>
              </a:solidFill>
              <a:effectLst/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232410"/>
            <a:ext cx="8307238" cy="5955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1600200" y="6550239"/>
            <a:ext cx="551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http://item.taobao.com/item.htm?id=7720636259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4" name="图片 3" descr="商品详情-女装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812" y="0"/>
            <a:ext cx="9081433" cy="66086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3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5" name="Rectangle 4"/>
          <p:cNvSpPr/>
          <p:nvPr/>
        </p:nvSpPr>
        <p:spPr bwMode="auto">
          <a:xfrm>
            <a:off x="0" y="1317910"/>
            <a:ext cx="9144000" cy="1068639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altLang="zh-CN" sz="4800" smtClean="0">
                <a:solidFill>
                  <a:schemeClr val="bg1"/>
                </a:solidFill>
                <a:latin typeface="+mn-lt"/>
              </a:rPr>
              <a:t>Oganize</a:t>
            </a:r>
            <a:endParaRPr kumimoji="0" lang="zh-CN" altLang="en-US" sz="4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163651" y="3981691"/>
            <a:ext cx="6980349" cy="1697892"/>
          </a:xfrm>
          <a:prstGeom prst="rect">
            <a:avLst/>
          </a:prstGeom>
          <a:solidFill>
            <a:schemeClr val="tx1">
              <a:lumMod val="95000"/>
              <a:lumOff val="5000"/>
              <a:alpha val="2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r>
              <a:rPr lang="zh-CN" altLang="en-US" sz="4800" smtClean="0">
                <a:solidFill>
                  <a:schemeClr val="bg1">
                    <a:lumMod val="85000"/>
                  </a:schemeClr>
                </a:solidFill>
                <a:latin typeface="+mn-lt"/>
              </a:rPr>
              <a:t>妥善组织，能让复杂系统变得比较简单。</a:t>
            </a:r>
            <a:endParaRPr lang="en-US" altLang="zh-CN" sz="4800" smtClean="0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6825802" y="1"/>
            <a:ext cx="2318197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Organize</a:t>
            </a:r>
          </a:p>
        </p:txBody>
      </p:sp>
      <p:pic>
        <p:nvPicPr>
          <p:cNvPr id="7" name="Content Placeholder 6" descr="Capture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587366" y="1339043"/>
            <a:ext cx="8066858" cy="423879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0" y="5949107"/>
            <a:ext cx="9144000" cy="776689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altLang="zh-CN" sz="3200" smtClean="0">
                <a:solidFill>
                  <a:schemeClr val="bg1"/>
                </a:solidFill>
                <a:latin typeface="+mn-lt"/>
              </a:rPr>
              <a:t>WTF of </a:t>
            </a:r>
            <a:r>
              <a:rPr kumimoji="0" lang="zh-CN" altLang="en-US" sz="32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“描述加载中” </a:t>
            </a:r>
            <a:r>
              <a:rPr kumimoji="0" lang="en-US" altLang="zh-CN" sz="32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?</a:t>
            </a:r>
            <a:endParaRPr kumimoji="0" lang="zh-CN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6" name="Content Placeholder 5" descr="2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412258" y="1070321"/>
            <a:ext cx="4184981" cy="4216213"/>
          </a:xfrm>
        </p:spPr>
      </p:pic>
      <p:sp>
        <p:nvSpPr>
          <p:cNvPr id="4" name="Rectangle 3"/>
          <p:cNvSpPr/>
          <p:nvPr/>
        </p:nvSpPr>
        <p:spPr bwMode="auto">
          <a:xfrm>
            <a:off x="6825802" y="1"/>
            <a:ext cx="2318197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Organize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5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350323" y="4880349"/>
            <a:ext cx="8371134" cy="1128433"/>
          </a:xfrm>
        </p:spPr>
      </p:pic>
      <p:cxnSp>
        <p:nvCxnSpPr>
          <p:cNvPr id="6" name="Straight Connector 5"/>
          <p:cNvCxnSpPr/>
          <p:nvPr/>
        </p:nvCxnSpPr>
        <p:spPr bwMode="auto">
          <a:xfrm>
            <a:off x="230435" y="5420666"/>
            <a:ext cx="8692309" cy="0"/>
          </a:xfrm>
          <a:prstGeom prst="line">
            <a:avLst/>
          </a:prstGeom>
          <a:solidFill>
            <a:schemeClr val="accent1"/>
          </a:solidFill>
          <a:ln w="190500" cap="flat" cmpd="sng" algn="ctr">
            <a:solidFill>
              <a:srgbClr val="FFC000">
                <a:alpha val="48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1" name="Picture 10" descr="6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6478" y="1889760"/>
            <a:ext cx="9067522" cy="246888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6825802" y="1"/>
            <a:ext cx="2318197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Organize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533400" y="615107"/>
            <a:ext cx="3596640" cy="776689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r>
              <a:rPr lang="zh-CN" altLang="en-US" sz="3200" smtClean="0">
                <a:solidFill>
                  <a:schemeClr val="bg1"/>
                </a:solidFill>
                <a:latin typeface="+mn-lt"/>
              </a:rPr>
              <a:t>让功能及早可用</a:t>
            </a:r>
            <a:endParaRPr kumimoji="0" lang="zh-CN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3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261079" y="1749669"/>
            <a:ext cx="5282940" cy="3148298"/>
          </a:xfrm>
        </p:spPr>
      </p:pic>
      <p:cxnSp>
        <p:nvCxnSpPr>
          <p:cNvPr id="10" name="Straight Connector 9"/>
          <p:cNvCxnSpPr/>
          <p:nvPr/>
        </p:nvCxnSpPr>
        <p:spPr bwMode="auto">
          <a:xfrm rot="16200000" flipH="1">
            <a:off x="3530906" y="3409718"/>
            <a:ext cx="3778786" cy="22033"/>
          </a:xfrm>
          <a:prstGeom prst="line">
            <a:avLst/>
          </a:prstGeom>
          <a:solidFill>
            <a:schemeClr val="accent1"/>
          </a:solidFill>
          <a:ln w="3175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TextBox 14"/>
          <p:cNvSpPr txBox="1"/>
          <p:nvPr/>
        </p:nvSpPr>
        <p:spPr>
          <a:xfrm>
            <a:off x="4711837" y="5310130"/>
            <a:ext cx="1425390" cy="369332"/>
          </a:xfrm>
          <a:prstGeom prst="rect">
            <a:avLst/>
          </a:prstGeom>
          <a:noFill/>
          <a:ln w="12700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mtClean="0">
                <a:solidFill>
                  <a:schemeClr val="bg1"/>
                </a:solidFill>
                <a:latin typeface="Candara" pitchFamily="34" charset="0"/>
                <a:ea typeface="Gulim" pitchFamily="34" charset="-127"/>
              </a:rPr>
              <a:t>Start Render</a:t>
            </a:r>
            <a:endParaRPr lang="zh-CN" altLang="en-US">
              <a:solidFill>
                <a:schemeClr val="bg1"/>
              </a:solidFill>
              <a:latin typeface="Candara" pitchFamily="34" charset="0"/>
              <a:ea typeface="Gulim" pitchFamily="34" charset="-127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825802" y="1"/>
            <a:ext cx="2318197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Organize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0" y="6162467"/>
            <a:ext cx="9144000" cy="604093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kumimoji="0" lang="zh-CN" altLang="en-US" sz="32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优化前，糟糕的瀑布图</a:t>
            </a:r>
            <a:endParaRPr kumimoji="0" lang="zh-CN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815248"/>
            <a:ext cx="8229600" cy="5890352"/>
          </a:xfrm>
        </p:spPr>
        <p:txBody>
          <a:bodyPr/>
          <a:lstStyle/>
          <a:p>
            <a:pPr>
              <a:buNone/>
            </a:pPr>
            <a:r>
              <a:rPr lang="zh-CN" altLang="en-US" smtClean="0"/>
              <a:t>引入异步加载框架</a:t>
            </a:r>
            <a:endParaRPr lang="en-US" altLang="zh-CN" smtClean="0"/>
          </a:p>
          <a:p>
            <a:pPr>
              <a:buNone/>
            </a:pPr>
            <a:endParaRPr lang="en-US" altLang="zh-CN" smtClean="0"/>
          </a:p>
          <a:p>
            <a:pPr>
              <a:buNone/>
            </a:pPr>
            <a:r>
              <a:rPr lang="zh-CN" altLang="en-US" sz="2800" smtClean="0"/>
              <a:t>页头引入 </a:t>
            </a:r>
            <a:r>
              <a:rPr lang="en-US" altLang="zh-CN" sz="2800" smtClean="0"/>
              <a:t>seed + def </a:t>
            </a:r>
            <a:r>
              <a:rPr lang="zh-CN" altLang="en-US" sz="2800" smtClean="0"/>
              <a:t>文件（</a:t>
            </a:r>
            <a:r>
              <a:rPr lang="en-US" altLang="zh-CN" sz="1800" smtClean="0"/>
              <a:t>5.5 K Gzipped</a:t>
            </a:r>
            <a:r>
              <a:rPr lang="zh-CN" altLang="en-US" sz="2800" smtClean="0"/>
              <a:t>）</a:t>
            </a:r>
            <a:r>
              <a:rPr lang="en-US" altLang="zh-CN" sz="2800" smtClean="0"/>
              <a:t>:</a:t>
            </a:r>
            <a:endParaRPr lang="zh-CN" altLang="en-US" sz="280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41341" y="2821619"/>
            <a:ext cx="8229600" cy="2213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altLang="zh-CN" sz="2400" kern="0" smtClean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script</a:t>
            </a:r>
            <a:r>
              <a:rPr lang="en-US" altLang="zh-CN" sz="2400" kern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src="http://a.tbcdn.cn/??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s/kissy/1.1.5/seed-min.js</a:t>
            </a: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p/global/tb-min.js</a:t>
            </a: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p/tshop/tshop-min.js</a:t>
            </a:r>
            <a:r>
              <a:rPr lang="en-US" altLang="zh-CN" sz="2400" kern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"&gt;&lt;/</a:t>
            </a:r>
            <a:r>
              <a:rPr lang="en-US" altLang="zh-CN" sz="2400" kern="0" smtClean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script</a:t>
            </a:r>
            <a:r>
              <a:rPr lang="en-US" altLang="zh-CN" sz="2400" kern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&gt;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825802" y="1"/>
            <a:ext cx="2318197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Organize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16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857327" y="211903"/>
            <a:ext cx="3296031" cy="6303948"/>
          </a:xfrm>
        </p:spPr>
      </p:pic>
      <p:pic>
        <p:nvPicPr>
          <p:cNvPr id="4" name="Picture 3" descr="1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690895" y="3389957"/>
            <a:ext cx="2543530" cy="281026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6825802" y="1"/>
            <a:ext cx="2318197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Organize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56082" y="1171416"/>
            <a:ext cx="8229600" cy="48020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altLang="zh-CN" sz="2400" kern="0" smtClean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script</a:t>
            </a: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&gt;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TShop.</a:t>
            </a:r>
            <a:r>
              <a:rPr lang="en-US" altLang="zh-CN" sz="2400" kern="0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use</a:t>
            </a:r>
            <a:r>
              <a:rPr lang="en-US" altLang="zh-CN" sz="2400" kern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('tshop-core,static-mods');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altLang="zh-CN" sz="2400" kern="0" smtClean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script</a:t>
            </a: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&gt;</a:t>
            </a:r>
          </a:p>
          <a:p>
            <a:pPr marL="342900" lvl="0" indent="-342900" algn="l">
              <a:spcBef>
                <a:spcPct val="20000"/>
              </a:spcBef>
            </a:pPr>
            <a:r>
              <a:rPr kumimoji="0" lang="en-US" altLang="zh-CN" sz="2400" b="0" i="0" u="none" strike="noStrike" kern="0" cap="none" spc="0" normalizeH="0" baseline="0" noProof="0" smtClean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uLnTx/>
                <a:uFillTx/>
                <a:latin typeface="Courier New" pitchFamily="49" charset="0"/>
                <a:ea typeface="+mn-ea"/>
                <a:cs typeface="Courier New" pitchFamily="49" charset="0"/>
              </a:rPr>
              <a:t>...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...</a:t>
            </a:r>
            <a:endParaRPr kumimoji="0" lang="en-US" altLang="zh-CN" sz="3200" b="0" i="0" u="none" strike="noStrike" kern="0" cap="none" spc="0" normalizeH="0" baseline="0" noProof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&lt;</a:t>
            </a:r>
            <a:r>
              <a:rPr lang="en-US" altLang="zh-CN" sz="2400" kern="0" smtClean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script</a:t>
            </a: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&gt;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TShop.</a:t>
            </a:r>
            <a:r>
              <a:rPr lang="en-US" altLang="zh-CN" sz="2400" kern="0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use</a:t>
            </a:r>
            <a:r>
              <a:rPr lang="en-US" altLang="zh-CN" sz="2400" kern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('mod~guestbook', function(T) {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    T.mods.Guestbook.init();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bg1">
                    <a:lumMod val="65000"/>
                  </a:schemeClr>
                </a:solidFill>
                <a:latin typeface="Courier New" pitchFamily="49" charset="0"/>
                <a:cs typeface="Courier New" pitchFamily="49" charset="0"/>
              </a:rPr>
              <a:t>});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&lt;/</a:t>
            </a:r>
            <a:r>
              <a:rPr lang="en-US" altLang="zh-CN" sz="2400" kern="0" smtClean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script</a:t>
            </a: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&gt;</a:t>
            </a:r>
          </a:p>
          <a:p>
            <a:pPr marL="342900" lvl="0" indent="-342900" algn="l">
              <a:spcBef>
                <a:spcPct val="20000"/>
              </a:spcBef>
            </a:pPr>
            <a:r>
              <a:rPr lang="en-US" altLang="zh-CN" sz="2400" kern="0" smtClean="0">
                <a:solidFill>
                  <a:schemeClr val="tx2">
                    <a:lumMod val="65000"/>
                    <a:lumOff val="35000"/>
                  </a:schemeClr>
                </a:solidFill>
                <a:latin typeface="Courier New" pitchFamily="49" charset="0"/>
                <a:cs typeface="Courier New" pitchFamily="49" charset="0"/>
              </a:rPr>
              <a:t>...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825802" y="1"/>
            <a:ext cx="2318197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Organize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apture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722592" y="229258"/>
            <a:ext cx="7645388" cy="635442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9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41003" y="1629490"/>
            <a:ext cx="7039958" cy="3724795"/>
          </a:xfrm>
        </p:spPr>
      </p:pic>
      <p:sp>
        <p:nvSpPr>
          <p:cNvPr id="7" name="Rectangle 6"/>
          <p:cNvSpPr/>
          <p:nvPr/>
        </p:nvSpPr>
        <p:spPr bwMode="auto">
          <a:xfrm>
            <a:off x="0" y="5816905"/>
            <a:ext cx="9144000" cy="1041095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zh-CN" altLang="en-US" sz="3200" smtClean="0">
                <a:solidFill>
                  <a:schemeClr val="bg1"/>
                </a:solidFill>
                <a:latin typeface="+mn-lt"/>
              </a:rPr>
              <a:t>单位：秒</a:t>
            </a:r>
            <a:endParaRPr lang="en-US" altLang="zh-CN" sz="3200" smtClean="0">
              <a:solidFill>
                <a:schemeClr val="bg1"/>
              </a:solidFill>
              <a:latin typeface="+mn-lt"/>
            </a:endParaRPr>
          </a:p>
          <a:p>
            <a:r>
              <a:rPr lang="zh-CN" altLang="en-US" sz="3200" smtClean="0">
                <a:solidFill>
                  <a:schemeClr val="bg1"/>
                </a:solidFill>
                <a:latin typeface="+mn-lt"/>
              </a:rPr>
              <a:t>测试浏览器：</a:t>
            </a:r>
            <a:r>
              <a:rPr lang="en-US" altLang="zh-CN" sz="3200" smtClean="0">
                <a:solidFill>
                  <a:schemeClr val="bg1"/>
                </a:solidFill>
                <a:latin typeface="+mn-lt"/>
              </a:rPr>
              <a:t>IE6</a:t>
            </a:r>
            <a:endParaRPr kumimoji="0" lang="zh-CN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825802" y="1"/>
            <a:ext cx="2318197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200" b="0" i="0" u="none" strike="noStrike" cap="none" normalizeH="0" smtClean="0">
                <a:ln>
                  <a:noFill/>
                </a:ln>
                <a:solidFill>
                  <a:srgbClr val="FFC000"/>
                </a:solidFill>
                <a:effectLst/>
                <a:latin typeface="+mn-lt"/>
              </a:rPr>
              <a:t>Organize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45325" y="1141021"/>
            <a:ext cx="8229600" cy="5181600"/>
          </a:xfrm>
        </p:spPr>
        <p:txBody>
          <a:bodyPr/>
          <a:lstStyle/>
          <a:p>
            <a:pPr>
              <a:buNone/>
            </a:pPr>
            <a:r>
              <a:rPr lang="zh-CN" altLang="en-US" dirty="0" smtClean="0">
                <a:latin typeface="+mn-ea"/>
              </a:rPr>
              <a:t>相关数据</a:t>
            </a:r>
          </a:p>
          <a:p>
            <a:pPr lvl="1"/>
            <a:r>
              <a:rPr lang="en-US" altLang="zh-CN" dirty="0" smtClean="0">
                <a:latin typeface="+mn-ea"/>
                <a:ea typeface="+mn-ea"/>
              </a:rPr>
              <a:t>- </a:t>
            </a:r>
            <a:r>
              <a:rPr lang="zh-CN" altLang="en-US" dirty="0" smtClean="0">
                <a:latin typeface="+mn-ea"/>
                <a:ea typeface="+mn-ea"/>
              </a:rPr>
              <a:t>超过 </a:t>
            </a:r>
            <a:r>
              <a:rPr lang="en-US" altLang="zh-CN" dirty="0" smtClean="0">
                <a:latin typeface="+mn-ea"/>
                <a:ea typeface="+mn-ea"/>
              </a:rPr>
              <a:t>10 </a:t>
            </a:r>
            <a:r>
              <a:rPr lang="zh-CN" altLang="en-US" dirty="0" smtClean="0">
                <a:latin typeface="+mn-ea"/>
                <a:ea typeface="+mn-ea"/>
              </a:rPr>
              <a:t>亿的商品</a:t>
            </a:r>
          </a:p>
          <a:p>
            <a:pPr lvl="1"/>
            <a:r>
              <a:rPr lang="en-US" altLang="zh-CN" dirty="0" smtClean="0">
                <a:latin typeface="+mn-ea"/>
                <a:ea typeface="+mn-ea"/>
              </a:rPr>
              <a:t>- </a:t>
            </a:r>
            <a:r>
              <a:rPr lang="zh-CN" altLang="en-US" dirty="0" smtClean="0">
                <a:latin typeface="+mn-ea"/>
                <a:ea typeface="+mn-ea"/>
              </a:rPr>
              <a:t>每天更新次数超过 </a:t>
            </a:r>
            <a:r>
              <a:rPr lang="en-US" altLang="zh-CN" dirty="0" smtClean="0">
                <a:latin typeface="+mn-ea"/>
                <a:ea typeface="+mn-ea"/>
              </a:rPr>
              <a:t>1 </a:t>
            </a:r>
            <a:r>
              <a:rPr lang="zh-CN" altLang="en-US" dirty="0" smtClean="0">
                <a:latin typeface="+mn-ea"/>
                <a:ea typeface="+mn-ea"/>
              </a:rPr>
              <a:t>亿</a:t>
            </a:r>
            <a:endParaRPr lang="en-US" altLang="zh-CN" dirty="0" smtClean="0">
              <a:latin typeface="+mn-ea"/>
              <a:ea typeface="+mn-ea"/>
            </a:endParaRPr>
          </a:p>
          <a:p>
            <a:pPr lvl="1"/>
            <a:r>
              <a:rPr lang="en-US" altLang="zh-CN" sz="2400" dirty="0" smtClean="0">
                <a:latin typeface="+mn-ea"/>
              </a:rPr>
              <a:t>- </a:t>
            </a:r>
            <a:r>
              <a:rPr lang="zh-CN" altLang="en-US" dirty="0" smtClean="0">
                <a:latin typeface="+mn-ea"/>
                <a:ea typeface="+mn-ea"/>
              </a:rPr>
              <a:t>更新商品 </a:t>
            </a:r>
            <a:r>
              <a:rPr lang="en-US" altLang="zh-CN" dirty="0" smtClean="0">
                <a:latin typeface="+mn-ea"/>
                <a:ea typeface="+mn-ea"/>
              </a:rPr>
              <a:t>6000 </a:t>
            </a:r>
            <a:r>
              <a:rPr lang="zh-CN" altLang="en-US" dirty="0" smtClean="0">
                <a:latin typeface="+mn-ea"/>
                <a:ea typeface="+mn-ea"/>
              </a:rPr>
              <a:t>万以上</a:t>
            </a:r>
            <a:endParaRPr lang="en-US" altLang="zh-CN" dirty="0" smtClean="0">
              <a:latin typeface="+mn-ea"/>
              <a:ea typeface="+mn-ea"/>
            </a:endParaRPr>
          </a:p>
          <a:p>
            <a:pPr lvl="1"/>
            <a:r>
              <a:rPr lang="en-US" altLang="zh-CN" dirty="0" smtClean="0">
                <a:latin typeface="+mn-ea"/>
                <a:ea typeface="+mn-ea"/>
              </a:rPr>
              <a:t>- </a:t>
            </a:r>
            <a:r>
              <a:rPr lang="zh-CN" altLang="en-US" dirty="0" smtClean="0">
                <a:latin typeface="+mn-ea"/>
                <a:ea typeface="+mn-ea"/>
              </a:rPr>
              <a:t>每天 </a:t>
            </a:r>
            <a:r>
              <a:rPr lang="en-US" altLang="zh-CN" dirty="0" smtClean="0">
                <a:latin typeface="+mn-ea"/>
                <a:ea typeface="+mn-ea"/>
              </a:rPr>
              <a:t>PV 4 </a:t>
            </a:r>
            <a:r>
              <a:rPr lang="zh-CN" altLang="en-US" dirty="0" smtClean="0">
                <a:latin typeface="+mn-ea"/>
                <a:ea typeface="+mn-ea"/>
              </a:rPr>
              <a:t>亿</a:t>
            </a:r>
            <a:endParaRPr lang="en-US" altLang="zh-CN" dirty="0" smtClean="0">
              <a:latin typeface="+mn-ea"/>
              <a:ea typeface="+mn-ea"/>
            </a:endParaRPr>
          </a:p>
          <a:p>
            <a:pPr lvl="1"/>
            <a:r>
              <a:rPr lang="en-US" altLang="zh-CN" dirty="0" smtClean="0">
                <a:latin typeface="+mn-ea"/>
                <a:ea typeface="+mn-ea"/>
              </a:rPr>
              <a:t>- </a:t>
            </a:r>
            <a:r>
              <a:rPr lang="zh-CN" altLang="en-US" dirty="0" smtClean="0">
                <a:latin typeface="+mn-ea"/>
                <a:ea typeface="+mn-ea"/>
              </a:rPr>
              <a:t>秒杀时段，峰值 </a:t>
            </a:r>
            <a:r>
              <a:rPr lang="en-US" altLang="zh-CN" dirty="0" smtClean="0">
                <a:latin typeface="+mn-ea"/>
                <a:ea typeface="+mn-ea"/>
              </a:rPr>
              <a:t>QPS 12 </a:t>
            </a:r>
            <a:r>
              <a:rPr lang="zh-CN" altLang="en-US" dirty="0" smtClean="0">
                <a:latin typeface="+mn-ea"/>
                <a:ea typeface="+mn-ea"/>
              </a:rPr>
              <a:t>万以上</a:t>
            </a:r>
            <a:endParaRPr lang="en-US" altLang="zh-CN" dirty="0" smtClean="0">
              <a:latin typeface="+mn-ea"/>
              <a:ea typeface="+mn-ea"/>
            </a:endParaRPr>
          </a:p>
          <a:p>
            <a:pPr lvl="1"/>
            <a:r>
              <a:rPr lang="en-US" altLang="zh-CN" sz="2400" dirty="0" smtClean="0">
                <a:latin typeface="+mn-ea"/>
              </a:rPr>
              <a:t>- </a:t>
            </a:r>
            <a:r>
              <a:rPr lang="zh-CN" altLang="en-US" dirty="0" smtClean="0">
                <a:latin typeface="+mn-ea"/>
              </a:rPr>
              <a:t>平均页面大小</a:t>
            </a:r>
            <a:r>
              <a:rPr lang="en-US" altLang="zh-CN" dirty="0" smtClean="0">
                <a:latin typeface="+mn-ea"/>
              </a:rPr>
              <a:t>28K|90K(</a:t>
            </a:r>
            <a:r>
              <a:rPr lang="zh-CN" altLang="en-US" dirty="0" smtClean="0">
                <a:latin typeface="+mn-ea"/>
              </a:rPr>
              <a:t>未压缩前</a:t>
            </a:r>
            <a:r>
              <a:rPr lang="en-US" altLang="zh-CN" dirty="0" smtClean="0">
                <a:latin typeface="+mn-ea"/>
              </a:rPr>
              <a:t>)</a:t>
            </a:r>
          </a:p>
          <a:p>
            <a:pPr lvl="1"/>
            <a:endParaRPr lang="zh-CN" altLang="en-US" dirty="0" smtClean="0">
              <a:latin typeface="+mn-ea"/>
              <a:ea typeface="+mn-ea"/>
            </a:endParaRPr>
          </a:p>
          <a:p>
            <a:endParaRPr lang="zh-CN" altLang="en-US" dirty="0" smtClean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3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915117"/>
            <a:ext cx="9144000" cy="5942883"/>
          </a:xfrm>
        </p:spPr>
      </p:pic>
      <p:sp>
        <p:nvSpPr>
          <p:cNvPr id="5" name="Rectangle 4"/>
          <p:cNvSpPr/>
          <p:nvPr/>
        </p:nvSpPr>
        <p:spPr bwMode="auto">
          <a:xfrm>
            <a:off x="0" y="1206345"/>
            <a:ext cx="9144000" cy="1068639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altLang="zh-CN" sz="4800" smtClean="0">
                <a:solidFill>
                  <a:schemeClr val="bg1"/>
                </a:solidFill>
                <a:latin typeface="+mn-lt"/>
              </a:rPr>
              <a:t>Balance</a:t>
            </a:r>
            <a:endParaRPr kumimoji="0" lang="zh-CN" altLang="en-US" sz="4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5692462" y="5578671"/>
            <a:ext cx="3451538" cy="912281"/>
          </a:xfrm>
          <a:prstGeom prst="rect">
            <a:avLst/>
          </a:prstGeom>
          <a:solidFill>
            <a:schemeClr val="tx1">
              <a:lumMod val="95000"/>
              <a:lumOff val="5000"/>
              <a:alpha val="2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r>
              <a:rPr lang="zh-CN" altLang="en-US" sz="4800" smtClean="0">
                <a:solidFill>
                  <a:schemeClr val="bg1">
                    <a:lumMod val="85000"/>
                  </a:schemeClr>
                </a:solidFill>
                <a:latin typeface="+mn-lt"/>
              </a:rPr>
              <a:t>万事皆权衡</a:t>
            </a:r>
            <a:endParaRPr lang="en-US" altLang="zh-CN" sz="4800" smtClean="0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6825802" y="1"/>
            <a:ext cx="2318197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3200" smtClean="0">
                <a:solidFill>
                  <a:srgbClr val="FFC000"/>
                </a:solidFill>
                <a:latin typeface="+mn-lt"/>
              </a:rPr>
              <a:t>Balance</a:t>
            </a:r>
            <a:endParaRPr kumimoji="0" lang="en-US" altLang="zh-CN" sz="3200" b="0" i="0" u="none" strike="noStrike" cap="none" normalizeH="0" smtClean="0">
              <a:ln>
                <a:noFill/>
              </a:ln>
              <a:solidFill>
                <a:srgbClr val="FFC000"/>
              </a:solidFill>
              <a:effectLst/>
              <a:latin typeface="+mn-lt"/>
            </a:endParaRPr>
          </a:p>
        </p:txBody>
      </p:sp>
      <p:pic>
        <p:nvPicPr>
          <p:cNvPr id="7" name="Content Placeholder 6" descr="Capture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93333" y="2066804"/>
            <a:ext cx="8783027" cy="271855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3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1017" y="0"/>
            <a:ext cx="9144000" cy="6858000"/>
          </a:xfrm>
        </p:spPr>
      </p:pic>
      <p:sp>
        <p:nvSpPr>
          <p:cNvPr id="5" name="Rectangle 4"/>
          <p:cNvSpPr/>
          <p:nvPr/>
        </p:nvSpPr>
        <p:spPr bwMode="auto">
          <a:xfrm>
            <a:off x="0" y="1088419"/>
            <a:ext cx="9144000" cy="1068639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kumimoji="0" lang="en-US" altLang="zh-CN" sz="48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Innovate</a:t>
            </a:r>
            <a:endParaRPr kumimoji="0" lang="zh-CN" altLang="en-US" sz="4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3219718" y="3981691"/>
            <a:ext cx="5924282" cy="860765"/>
          </a:xfrm>
          <a:prstGeom prst="rect">
            <a:avLst/>
          </a:prstGeom>
          <a:solidFill>
            <a:schemeClr val="tx1">
              <a:lumMod val="95000"/>
              <a:lumOff val="5000"/>
              <a:alpha val="2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r>
              <a:rPr lang="zh-CN" altLang="en-US" sz="4800" smtClean="0">
                <a:solidFill>
                  <a:schemeClr val="bg1">
                    <a:lumMod val="85000"/>
                  </a:schemeClr>
                </a:solidFill>
                <a:latin typeface="+mn-lt"/>
              </a:rPr>
              <a:t>创新需要勇气和智慧。</a:t>
            </a:r>
            <a:endParaRPr lang="en-US" altLang="zh-CN" sz="4800" smtClean="0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6825802" y="1"/>
            <a:ext cx="2318197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3200" smtClean="0">
                <a:solidFill>
                  <a:srgbClr val="FFC000"/>
                </a:solidFill>
                <a:latin typeface="+mn-lt"/>
              </a:rPr>
              <a:t>Innovate</a:t>
            </a:r>
            <a:endParaRPr kumimoji="0" lang="en-US" altLang="zh-CN" sz="3200" b="0" i="0" u="none" strike="noStrike" cap="none" normalizeH="0" smtClean="0">
              <a:ln>
                <a:noFill/>
              </a:ln>
              <a:solidFill>
                <a:srgbClr val="FFC000"/>
              </a:solidFill>
              <a:effectLst/>
              <a:latin typeface="+mn-lt"/>
            </a:endParaRPr>
          </a:p>
        </p:txBody>
      </p:sp>
      <p:pic>
        <p:nvPicPr>
          <p:cNvPr id="7" name="Content Placeholder 6" descr="Capture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96849" y="3047001"/>
            <a:ext cx="8424793" cy="112875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419" y="1214609"/>
            <a:ext cx="8229600" cy="5105400"/>
          </a:xfrm>
        </p:spPr>
        <p:txBody>
          <a:bodyPr/>
          <a:lstStyle/>
          <a:p>
            <a:pPr>
              <a:buNone/>
            </a:pPr>
            <a:r>
              <a:rPr lang="zh-CN" altLang="en-US" smtClean="0"/>
              <a:t>淘宝性能优化展望：</a:t>
            </a:r>
            <a:endParaRPr lang="en-US" altLang="zh-CN" smtClean="0"/>
          </a:p>
          <a:p>
            <a:pPr lvl="1">
              <a:buNone/>
            </a:pPr>
            <a:endParaRPr lang="en-US" altLang="zh-CN" smtClean="0">
              <a:latin typeface="+mn-ea"/>
              <a:ea typeface="+mn-ea"/>
            </a:endParaRPr>
          </a:p>
          <a:p>
            <a:pPr lvl="1"/>
            <a:r>
              <a:rPr lang="en-US" altLang="zh-CN" smtClean="0">
                <a:latin typeface="+mn-ea"/>
                <a:ea typeface="+mn-ea"/>
              </a:rPr>
              <a:t>- </a:t>
            </a:r>
            <a:r>
              <a:rPr lang="zh-CN" altLang="en-US" smtClean="0">
                <a:latin typeface="+mn-ea"/>
                <a:ea typeface="+mn-ea"/>
              </a:rPr>
              <a:t>缩减 </a:t>
            </a:r>
            <a:r>
              <a:rPr lang="en-US" altLang="zh-CN" smtClean="0">
                <a:latin typeface="+mn-ea"/>
                <a:ea typeface="+mn-ea"/>
              </a:rPr>
              <a:t>HTML</a:t>
            </a:r>
            <a:r>
              <a:rPr lang="zh-CN" altLang="en-US" smtClean="0">
                <a:latin typeface="+mn-ea"/>
                <a:ea typeface="+mn-ea"/>
              </a:rPr>
              <a:t>，部分内容 </a:t>
            </a:r>
            <a:r>
              <a:rPr lang="en-US" altLang="zh-CN" smtClean="0">
                <a:latin typeface="+mn-ea"/>
                <a:ea typeface="+mn-ea"/>
              </a:rPr>
              <a:t>JSON </a:t>
            </a:r>
            <a:r>
              <a:rPr lang="zh-CN" altLang="en-US" smtClean="0">
                <a:latin typeface="+mn-ea"/>
                <a:ea typeface="+mn-ea"/>
              </a:rPr>
              <a:t>化</a:t>
            </a:r>
            <a:endParaRPr lang="en-US" altLang="zh-CN" smtClean="0">
              <a:latin typeface="+mn-ea"/>
              <a:ea typeface="+mn-ea"/>
            </a:endParaRPr>
          </a:p>
          <a:p>
            <a:pPr lvl="1"/>
            <a:r>
              <a:rPr lang="en-US" altLang="zh-CN" smtClean="0">
                <a:latin typeface="+mn-ea"/>
                <a:ea typeface="+mn-ea"/>
              </a:rPr>
              <a:t>- </a:t>
            </a:r>
            <a:r>
              <a:rPr lang="zh-CN" altLang="en-US" smtClean="0">
                <a:latin typeface="+mn-ea"/>
                <a:ea typeface="+mn-ea"/>
              </a:rPr>
              <a:t>实践 </a:t>
            </a:r>
            <a:r>
              <a:rPr lang="en-US" altLang="zh-CN" smtClean="0">
                <a:latin typeface="+mn-ea"/>
                <a:ea typeface="+mn-ea"/>
              </a:rPr>
              <a:t>BigPipe</a:t>
            </a:r>
          </a:p>
          <a:p>
            <a:pPr lvl="1"/>
            <a:r>
              <a:rPr lang="en-US" altLang="zh-CN" smtClean="0">
                <a:latin typeface="+mn-ea"/>
                <a:ea typeface="+mn-ea"/>
              </a:rPr>
              <a:t>- </a:t>
            </a:r>
            <a:r>
              <a:rPr lang="zh-CN" altLang="en-US" smtClean="0">
                <a:latin typeface="+mn-ea"/>
                <a:ea typeface="+mn-ea"/>
              </a:rPr>
              <a:t>增大</a:t>
            </a:r>
            <a:r>
              <a:rPr lang="en-US" altLang="zh-CN" smtClean="0">
                <a:latin typeface="+mn-ea"/>
                <a:ea typeface="+mn-ea"/>
              </a:rPr>
              <a:t>TCP</a:t>
            </a:r>
            <a:r>
              <a:rPr lang="zh-CN" altLang="en-US" smtClean="0">
                <a:latin typeface="+mn-ea"/>
                <a:ea typeface="+mn-ea"/>
              </a:rPr>
              <a:t>初始窗口</a:t>
            </a:r>
            <a:endParaRPr lang="en-US" altLang="zh-CN" smtClean="0">
              <a:latin typeface="+mn-ea"/>
              <a:ea typeface="+mn-ea"/>
            </a:endParaRPr>
          </a:p>
          <a:p>
            <a:pPr lvl="1"/>
            <a:r>
              <a:rPr lang="en-US" altLang="zh-CN" smtClean="0">
                <a:latin typeface="+mn-ea"/>
              </a:rPr>
              <a:t>- </a:t>
            </a:r>
            <a:r>
              <a:rPr lang="zh-CN" altLang="en-US" smtClean="0">
                <a:latin typeface="+mn-ea"/>
              </a:rPr>
              <a:t>页面性能温度计</a:t>
            </a:r>
            <a:endParaRPr lang="en-US" altLang="zh-CN" smtClean="0">
              <a:latin typeface="+mn-ea"/>
              <a:ea typeface="+mn-ea"/>
            </a:endParaRPr>
          </a:p>
          <a:p>
            <a:pPr lvl="1"/>
            <a:r>
              <a:rPr lang="en-US" altLang="zh-CN" smtClean="0">
                <a:latin typeface="+mn-ea"/>
                <a:ea typeface="+mn-ea"/>
              </a:rPr>
              <a:t>- </a:t>
            </a:r>
            <a:r>
              <a:rPr lang="zh-CN" altLang="en-US" smtClean="0">
                <a:latin typeface="+mn-ea"/>
                <a:ea typeface="+mn-ea"/>
              </a:rPr>
              <a:t>阿里浏览器</a:t>
            </a:r>
            <a:endParaRPr lang="en-US" altLang="zh-CN" smtClean="0">
              <a:latin typeface="+mn-ea"/>
              <a:ea typeface="+mn-ea"/>
            </a:endParaRPr>
          </a:p>
          <a:p>
            <a:pPr lvl="1"/>
            <a:r>
              <a:rPr lang="en-US" altLang="zh-CN" smtClean="0">
                <a:latin typeface="+mn-ea"/>
                <a:ea typeface="+mn-ea"/>
              </a:rPr>
              <a:t>- ……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6825802" y="1"/>
            <a:ext cx="2318197" cy="683046"/>
          </a:xfrm>
          <a:prstGeom prst="rect">
            <a:avLst/>
          </a:prstGeom>
          <a:solidFill>
            <a:srgbClr val="99FF99">
              <a:alpha val="23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3200" smtClean="0">
                <a:solidFill>
                  <a:srgbClr val="FFC000"/>
                </a:solidFill>
                <a:latin typeface="+mn-lt"/>
              </a:rPr>
              <a:t>Future</a:t>
            </a:r>
            <a:endParaRPr kumimoji="0" lang="en-US" altLang="zh-CN" sz="3200" b="0" i="0" u="none" strike="noStrike" cap="none" normalizeH="0" smtClean="0">
              <a:ln>
                <a:noFill/>
              </a:ln>
              <a:solidFill>
                <a:srgbClr val="FFC000"/>
              </a:solidFill>
              <a:effectLst/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3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716460" y="1319865"/>
            <a:ext cx="6096000" cy="43148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 bwMode="auto">
          <a:xfrm>
            <a:off x="1810800" y="5441941"/>
            <a:ext cx="5912023" cy="1416059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en-US" altLang="zh-CN" sz="3200" smtClean="0">
              <a:solidFill>
                <a:schemeClr val="bg1"/>
              </a:solidFill>
              <a:latin typeface="+mn-lt"/>
            </a:endParaRPr>
          </a:p>
          <a:p>
            <a:pPr algn="l"/>
            <a:r>
              <a:rPr lang="zh-CN" altLang="en-US" sz="3200" smtClean="0">
                <a:solidFill>
                  <a:schemeClr val="bg1"/>
                </a:solidFill>
                <a:latin typeface="+mn-lt"/>
              </a:rPr>
              <a:t>玉伯 </a:t>
            </a:r>
            <a:r>
              <a:rPr lang="en-US" altLang="zh-CN" sz="3200" smtClean="0">
                <a:solidFill>
                  <a:schemeClr val="bg1"/>
                </a:solidFill>
                <a:latin typeface="+mn-lt"/>
              </a:rPr>
              <a:t>Twitter</a:t>
            </a:r>
            <a:r>
              <a:rPr lang="zh-CN" altLang="en-US" sz="3200" smtClean="0">
                <a:solidFill>
                  <a:schemeClr val="bg1"/>
                </a:solidFill>
                <a:latin typeface="+mn-lt"/>
              </a:rPr>
              <a:t>：</a:t>
            </a:r>
            <a:r>
              <a:rPr lang="en-US" altLang="zh-CN" sz="3200" smtClean="0">
                <a:solidFill>
                  <a:schemeClr val="bg1"/>
                </a:solidFill>
                <a:latin typeface="+mn-lt"/>
              </a:rPr>
              <a:t>@lifesinger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161505" y="256669"/>
            <a:ext cx="5344732" cy="843259"/>
          </a:xfrm>
          <a:prstGeom prst="rect">
            <a:avLst/>
          </a:prstGeom>
          <a:solidFill>
            <a:schemeClr val="tx1">
              <a:lumMod val="95000"/>
              <a:lumOff val="5000"/>
              <a:alpha val="7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altLang="zh-CN" sz="4800" smtClean="0">
                <a:solidFill>
                  <a:schemeClr val="bg1"/>
                </a:solidFill>
                <a:latin typeface="+mn-lt"/>
              </a:rPr>
              <a:t>Any Questions ?</a:t>
            </a:r>
            <a:endParaRPr kumimoji="0" lang="zh-CN" altLang="en-US" sz="4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267" y="2665298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变化与挑战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zh-CN" altLang="en-US" sz="4000" dirty="0" smtClean="0"/>
              <a:t>变化与挑战</a:t>
            </a:r>
            <a:endParaRPr lang="en-US" altLang="zh-CN" sz="4000" dirty="0" smtClean="0"/>
          </a:p>
        </p:txBody>
      </p:sp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19566" y="1161398"/>
            <a:ext cx="8229600" cy="2959841"/>
          </a:xfrm>
        </p:spPr>
        <p:txBody>
          <a:bodyPr/>
          <a:lstStyle/>
          <a:p>
            <a:r>
              <a:rPr lang="zh-CN" altLang="en-US" sz="2800" dirty="0" smtClean="0"/>
              <a:t>页面内容丰富化</a:t>
            </a:r>
            <a:endParaRPr lang="en-US" altLang="zh-CN" sz="2800" dirty="0" smtClean="0"/>
          </a:p>
          <a:p>
            <a:endParaRPr lang="zh-CN" altLang="en-US" sz="1000" dirty="0" smtClean="0"/>
          </a:p>
          <a:p>
            <a:pPr lvl="1"/>
            <a:r>
              <a:rPr lang="zh-CN" altLang="en-US" sz="2400" dirty="0" smtClean="0"/>
              <a:t> </a:t>
            </a:r>
            <a:r>
              <a:rPr lang="en-US" altLang="zh-CN" sz="2400" dirty="0" smtClean="0">
                <a:latin typeface="+mj-ea"/>
                <a:ea typeface="+mj-ea"/>
              </a:rPr>
              <a:t>- </a:t>
            </a:r>
            <a:r>
              <a:rPr lang="zh-CN" altLang="en-US" sz="2400" dirty="0" smtClean="0">
                <a:latin typeface="+mj-ea"/>
                <a:ea typeface="+mj-ea"/>
              </a:rPr>
              <a:t>多图、</a:t>
            </a:r>
            <a:r>
              <a:rPr lang="en-US" altLang="zh-CN" sz="2400" dirty="0" smtClean="0">
                <a:latin typeface="+mj-ea"/>
                <a:ea typeface="+mj-ea"/>
              </a:rPr>
              <a:t>SKU </a:t>
            </a:r>
            <a:r>
              <a:rPr lang="zh-CN" altLang="en-US" sz="2400" dirty="0" smtClean="0">
                <a:latin typeface="+mj-ea"/>
                <a:ea typeface="+mj-ea"/>
              </a:rPr>
              <a:t>精确库存、实时销售记录</a:t>
            </a:r>
            <a:r>
              <a:rPr lang="en-US" altLang="zh-CN" sz="2400" dirty="0" smtClean="0">
                <a:latin typeface="+mj-ea"/>
                <a:ea typeface="+mj-ea"/>
              </a:rPr>
              <a:t>/</a:t>
            </a:r>
            <a:r>
              <a:rPr lang="zh-CN" altLang="en-US" sz="2400" dirty="0" smtClean="0">
                <a:latin typeface="+mj-ea"/>
                <a:ea typeface="+mj-ea"/>
              </a:rPr>
              <a:t>评论、相关推荐、搭配销售、商家促销</a:t>
            </a:r>
            <a:r>
              <a:rPr lang="en-US" altLang="zh-CN" sz="2400" dirty="0" smtClean="0">
                <a:latin typeface="+mj-ea"/>
                <a:ea typeface="+mj-ea"/>
              </a:rPr>
              <a:t>…</a:t>
            </a:r>
          </a:p>
          <a:p>
            <a:pPr lvl="1"/>
            <a:r>
              <a:rPr lang="en-US" altLang="zh-CN" sz="2400" dirty="0" smtClean="0">
                <a:latin typeface="+mj-ea"/>
                <a:ea typeface="+mj-ea"/>
              </a:rPr>
              <a:t> - </a:t>
            </a:r>
            <a:r>
              <a:rPr lang="zh-CN" altLang="en-US" sz="2400" dirty="0" smtClean="0">
                <a:latin typeface="+mj-ea"/>
                <a:ea typeface="+mj-ea"/>
              </a:rPr>
              <a:t>需要获取、计算、展现更多的数据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1"/>
            <a:r>
              <a:rPr lang="en-US" altLang="zh-CN" sz="2400" dirty="0" smtClean="0">
                <a:latin typeface="+mj-ea"/>
                <a:ea typeface="+mj-ea"/>
              </a:rPr>
              <a:t> - </a:t>
            </a:r>
            <a:r>
              <a:rPr lang="zh-CN" altLang="en-US" sz="2400" dirty="0" smtClean="0">
                <a:latin typeface="+mj-ea"/>
                <a:ea typeface="+mj-ea"/>
              </a:rPr>
              <a:t>页面交互更复杂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1"/>
            <a:r>
              <a:rPr lang="en-US" altLang="zh-CN" sz="2400" dirty="0" smtClean="0">
                <a:latin typeface="+mj-ea"/>
                <a:ea typeface="+mj-ea"/>
              </a:rPr>
              <a:t> - </a:t>
            </a:r>
            <a:r>
              <a:rPr lang="zh-CN" altLang="en-US" sz="2400" dirty="0" smtClean="0">
                <a:latin typeface="+mj-ea"/>
                <a:ea typeface="+mj-ea"/>
              </a:rPr>
              <a:t>图片更多、更大</a:t>
            </a:r>
            <a:endParaRPr lang="en-US" altLang="zh-CN" sz="2400" dirty="0" smtClean="0">
              <a:latin typeface="+mj-ea"/>
              <a:ea typeface="+mj-ea"/>
            </a:endParaRPr>
          </a:p>
        </p:txBody>
      </p:sp>
      <p:pic>
        <p:nvPicPr>
          <p:cNvPr id="4" name="Picture 3" descr="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22762" y="3676582"/>
            <a:ext cx="3940935" cy="3013991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56538" y="3323492"/>
            <a:ext cx="5169877" cy="35201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zh-CN" altLang="en-US" sz="4000" dirty="0" smtClean="0"/>
              <a:t>变化与挑战</a:t>
            </a:r>
            <a:endParaRPr lang="en-US" altLang="zh-CN" sz="4000" dirty="0" smtClean="0"/>
          </a:p>
        </p:txBody>
      </p:sp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57200" y="1143000"/>
            <a:ext cx="8229600" cy="2585852"/>
          </a:xfrm>
        </p:spPr>
        <p:txBody>
          <a:bodyPr/>
          <a:lstStyle/>
          <a:p>
            <a:r>
              <a:rPr lang="zh-CN" altLang="en-US" sz="2800" dirty="0" smtClean="0"/>
              <a:t>店铺装修个性化</a:t>
            </a:r>
            <a:endParaRPr lang="en-US" altLang="zh-CN" sz="2800" dirty="0" smtClean="0"/>
          </a:p>
          <a:p>
            <a:endParaRPr lang="zh-CN" altLang="en-US" sz="1050" dirty="0" smtClean="0"/>
          </a:p>
          <a:p>
            <a:pPr lvl="1"/>
            <a:r>
              <a:rPr lang="en-US" altLang="zh-CN" sz="2400" dirty="0" smtClean="0">
                <a:latin typeface="+mj-ea"/>
                <a:ea typeface="+mj-ea"/>
              </a:rPr>
              <a:t>- </a:t>
            </a:r>
            <a:r>
              <a:rPr lang="zh-CN" altLang="en-US" sz="2400" dirty="0" smtClean="0">
                <a:latin typeface="+mj-ea"/>
                <a:ea typeface="+mj-ea"/>
              </a:rPr>
              <a:t>卖家追求展现多样、差异，设计师市场繁荣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1"/>
            <a:r>
              <a:rPr lang="en-US" altLang="zh-CN" sz="2400" dirty="0" smtClean="0">
                <a:latin typeface="+mj-ea"/>
                <a:ea typeface="+mj-ea"/>
              </a:rPr>
              <a:t>- </a:t>
            </a:r>
            <a:r>
              <a:rPr lang="zh-CN" altLang="en-US" sz="2400" dirty="0" smtClean="0">
                <a:latin typeface="+mj-ea"/>
                <a:ea typeface="+mj-ea"/>
              </a:rPr>
              <a:t>模板越来也多，渲染更复杂，页面需要更开放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1"/>
            <a:r>
              <a:rPr lang="en-US" altLang="zh-CN" sz="2400" dirty="0" smtClean="0">
                <a:latin typeface="+mj-ea"/>
                <a:ea typeface="+mj-ea"/>
              </a:rPr>
              <a:t>- </a:t>
            </a:r>
            <a:r>
              <a:rPr lang="zh-CN" altLang="en-US" sz="2400" dirty="0" smtClean="0">
                <a:latin typeface="+mj-ea"/>
                <a:ea typeface="+mj-ea"/>
              </a:rPr>
              <a:t>页面体积越来越大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1">
              <a:buNone/>
            </a:pPr>
            <a:endParaRPr lang="en-US" altLang="zh-CN" sz="24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663" y="3560442"/>
            <a:ext cx="9029700" cy="290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r>
              <a:rPr lang="zh-CN" altLang="en-US" sz="4000" dirty="0" smtClean="0"/>
              <a:t>变化与挑战</a:t>
            </a:r>
            <a:endParaRPr lang="en-US" altLang="zh-CN" sz="4000" dirty="0" smtClean="0"/>
          </a:p>
        </p:txBody>
      </p:sp>
      <p:sp>
        <p:nvSpPr>
          <p:cNvPr id="5123" name="内容占位符 2"/>
          <p:cNvSpPr>
            <a:spLocks noGrp="1"/>
          </p:cNvSpPr>
          <p:nvPr>
            <p:ph idx="4294967295"/>
          </p:nvPr>
        </p:nvSpPr>
        <p:spPr>
          <a:xfrm>
            <a:off x="457200" y="1143000"/>
            <a:ext cx="8229600" cy="2407722"/>
          </a:xfrm>
        </p:spPr>
        <p:txBody>
          <a:bodyPr/>
          <a:lstStyle/>
          <a:p>
            <a:r>
              <a:rPr lang="zh-CN" altLang="en-US" sz="2800" dirty="0" smtClean="0"/>
              <a:t>秒杀风行</a:t>
            </a:r>
            <a:endParaRPr lang="en-US" altLang="zh-CN" sz="2800" dirty="0" smtClean="0"/>
          </a:p>
          <a:p>
            <a:endParaRPr lang="zh-CN" altLang="en-US" sz="600" dirty="0" smtClean="0"/>
          </a:p>
          <a:p>
            <a:pPr lvl="1"/>
            <a:r>
              <a:rPr lang="en-US" altLang="zh-CN" sz="2400" dirty="0" smtClean="0">
                <a:latin typeface="+mj-ea"/>
                <a:ea typeface="+mj-ea"/>
              </a:rPr>
              <a:t>- </a:t>
            </a:r>
            <a:r>
              <a:rPr lang="zh-CN" altLang="en-US" sz="2400" dirty="0" smtClean="0">
                <a:latin typeface="+mj-ea"/>
                <a:ea typeface="+mj-ea"/>
              </a:rPr>
              <a:t>经常的秒杀活动，促销推广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1"/>
            <a:r>
              <a:rPr lang="en-US" altLang="zh-CN" sz="2400" dirty="0" smtClean="0">
                <a:latin typeface="+mj-ea"/>
                <a:ea typeface="+mj-ea"/>
              </a:rPr>
              <a:t>- </a:t>
            </a:r>
            <a:r>
              <a:rPr lang="zh-CN" altLang="en-US" sz="2400" dirty="0" smtClean="0">
                <a:latin typeface="+mj-ea"/>
                <a:ea typeface="+mj-ea"/>
              </a:rPr>
              <a:t>库存控制要求严格</a:t>
            </a:r>
            <a:endParaRPr lang="en-US" altLang="zh-CN" sz="2400" dirty="0" smtClean="0">
              <a:latin typeface="+mj-ea"/>
              <a:ea typeface="+mj-ea"/>
            </a:endParaRPr>
          </a:p>
          <a:p>
            <a:pPr lvl="1"/>
            <a:r>
              <a:rPr lang="en-US" altLang="zh-CN" sz="2400" dirty="0" smtClean="0">
                <a:latin typeface="+mj-ea"/>
                <a:ea typeface="+mj-ea"/>
              </a:rPr>
              <a:t>- </a:t>
            </a:r>
            <a:r>
              <a:rPr lang="zh-CN" altLang="en-US" sz="2400" dirty="0" smtClean="0">
                <a:latin typeface="+mj-ea"/>
                <a:ea typeface="+mj-ea"/>
              </a:rPr>
              <a:t>短时间内访问量剧增，</a:t>
            </a:r>
            <a:r>
              <a:rPr lang="en-US" altLang="zh-CN" sz="2400" dirty="0" smtClean="0">
                <a:latin typeface="+mj-ea"/>
                <a:ea typeface="+mj-ea"/>
              </a:rPr>
              <a:t>100%</a:t>
            </a:r>
            <a:r>
              <a:rPr lang="zh-CN" altLang="en-US" sz="2400" dirty="0" smtClean="0">
                <a:latin typeface="+mj-ea"/>
                <a:ea typeface="+mj-ea"/>
              </a:rPr>
              <a:t>，</a:t>
            </a:r>
            <a:r>
              <a:rPr lang="en-US" altLang="zh-CN" sz="2400" dirty="0" smtClean="0">
                <a:latin typeface="+mj-ea"/>
                <a:ea typeface="+mj-ea"/>
              </a:rPr>
              <a:t>300%</a:t>
            </a:r>
          </a:p>
          <a:p>
            <a:pPr lvl="1"/>
            <a:endParaRPr lang="en-US" altLang="zh-CN" sz="2400" dirty="0" smtClean="0"/>
          </a:p>
          <a:p>
            <a:pPr lvl="1"/>
            <a:endParaRPr lang="en-US" altLang="zh-CN" sz="2400" dirty="0" smtClean="0"/>
          </a:p>
          <a:p>
            <a:pPr lvl="1"/>
            <a:endParaRPr lang="en-US" altLang="zh-CN" sz="2400" dirty="0" smtClean="0"/>
          </a:p>
          <a:p>
            <a:pPr lvl="1">
              <a:buNone/>
            </a:pPr>
            <a:endParaRPr lang="en-US" altLang="zh-CN" sz="2400" dirty="0" smtClean="0"/>
          </a:p>
          <a:p>
            <a:pPr lvl="1"/>
            <a:endParaRPr lang="zh-CN" altLang="en-US" sz="2400" dirty="0" smtClean="0"/>
          </a:p>
          <a:p>
            <a:pPr lvl="1"/>
            <a:endParaRPr lang="zh-CN" altLang="en-US" sz="2400" dirty="0" smtClean="0"/>
          </a:p>
          <a:p>
            <a:endParaRPr lang="zh-CN" altLang="en-US" dirty="0" smtClean="0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4112" y="3543257"/>
            <a:ext cx="8026400" cy="2894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267" y="2665298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第一部分：服务端优化实践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D8D8D8"/>
      </a:hlink>
      <a:folHlink>
        <a:srgbClr val="D8D8D8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16512</TotalTime>
  <Words>5954</Words>
  <Application>Microsoft Office PowerPoint</Application>
  <PresentationFormat>On-screen Show (4:3)</PresentationFormat>
  <Paragraphs>522</Paragraphs>
  <Slides>45</Slides>
  <Notes>39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Default Design</vt:lpstr>
      <vt:lpstr>Slide 1</vt:lpstr>
      <vt:lpstr>商品详情页介绍</vt:lpstr>
      <vt:lpstr>Slide 3</vt:lpstr>
      <vt:lpstr>Slide 4</vt:lpstr>
      <vt:lpstr>变化与挑战</vt:lpstr>
      <vt:lpstr>变化与挑战</vt:lpstr>
      <vt:lpstr>变化与挑战</vt:lpstr>
      <vt:lpstr>变化与挑战</vt:lpstr>
      <vt:lpstr>第一部分：服务端优化实践</vt:lpstr>
      <vt:lpstr>了解情况 - 时间在哪里</vt:lpstr>
      <vt:lpstr>了解情况 - 时间在哪里</vt:lpstr>
      <vt:lpstr>了解情况 - 系统监控</vt:lpstr>
      <vt:lpstr>了解情况 - 数据分析</vt:lpstr>
      <vt:lpstr>优化方法</vt:lpstr>
      <vt:lpstr>Cache</vt:lpstr>
      <vt:lpstr>简化</vt:lpstr>
      <vt:lpstr>异步</vt:lpstr>
      <vt:lpstr>容灾 - 应急措施</vt:lpstr>
      <vt:lpstr>容灾 - 容量规划</vt:lpstr>
      <vt:lpstr>服务端优化小结</vt:lpstr>
      <vt:lpstr>第二部分：前端优化实践</vt:lpstr>
      <vt:lpstr>Slide 22</vt:lpstr>
      <vt:lpstr>Slide 23</vt:lpstr>
      <vt:lpstr>Slide 24</vt:lpstr>
      <vt:lpstr>Slide 25</vt:lpstr>
      <vt:lpstr>Slide 26</vt:lpstr>
      <vt:lpstr>问题分析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</vt:vector>
  </TitlesOfParts>
  <Company>Yahoo! Inc.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dc:creator>Douglas Crockford</dc:creator>
  <cp:lastModifiedBy>Frank Wang</cp:lastModifiedBy>
  <cp:revision>970</cp:revision>
  <dcterms:created xsi:type="dcterms:W3CDTF">2005-10-05T17:31:40Z</dcterms:created>
  <dcterms:modified xsi:type="dcterms:W3CDTF">2010-12-08T13:56:01Z</dcterms:modified>
</cp:coreProperties>
</file>